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86" r:id="rId6"/>
    <p:sldId id="260" r:id="rId7"/>
    <p:sldId id="261" r:id="rId8"/>
    <p:sldId id="262" r:id="rId9"/>
    <p:sldId id="274" r:id="rId10"/>
    <p:sldId id="288" r:id="rId11"/>
    <p:sldId id="293" r:id="rId12"/>
    <p:sldId id="294" r:id="rId13"/>
    <p:sldId id="275" r:id="rId14"/>
    <p:sldId id="289" r:id="rId15"/>
    <p:sldId id="290" r:id="rId16"/>
    <p:sldId id="276" r:id="rId17"/>
    <p:sldId id="277" r:id="rId18"/>
    <p:sldId id="278" r:id="rId19"/>
    <p:sldId id="279" r:id="rId20"/>
    <p:sldId id="280" r:id="rId21"/>
    <p:sldId id="281" r:id="rId22"/>
    <p:sldId id="292" r:id="rId23"/>
    <p:sldId id="283" r:id="rId24"/>
    <p:sldId id="282" r:id="rId25"/>
    <p:sldId id="263" r:id="rId26"/>
    <p:sldId id="284" r:id="rId27"/>
    <p:sldId id="291" r:id="rId28"/>
    <p:sldId id="285" r:id="rId29"/>
    <p:sldId id="264" r:id="rId30"/>
    <p:sldId id="265" r:id="rId31"/>
    <p:sldId id="266" r:id="rId32"/>
    <p:sldId id="267" r:id="rId33"/>
    <p:sldId id="287" r:id="rId34"/>
    <p:sldId id="268" r:id="rId35"/>
    <p:sldId id="269" r:id="rId36"/>
    <p:sldId id="270" r:id="rId37"/>
    <p:sldId id="271" r:id="rId38"/>
    <p:sldId id="272" r:id="rId39"/>
    <p:sldId id="27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71" autoAdjust="0"/>
  </p:normalViewPr>
  <p:slideViewPr>
    <p:cSldViewPr snapToGrid="0" snapToObjects="1">
      <p:cViewPr varScale="1">
        <p:scale>
          <a:sx n="60" d="100"/>
          <a:sy n="60" d="100"/>
        </p:scale>
        <p:origin x="-14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08069-10B8-3B4E-87AD-5D84CA2703C1}" type="datetimeFigureOut">
              <a:rPr lang="en-US" smtClean="0"/>
              <a:t>12/16/14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D93CB-0830-B84B-B349-8F51951BEAC1}" type="slidenum">
              <a:rPr lang="en-US" smtClean="0"/>
              <a:t>‹#›</a:t>
            </a:fld>
            <a:endParaRPr lang="en-US"/>
          </a:p>
        </p:txBody>
      </p:sp>
    </p:spTree>
    <p:extLst>
      <p:ext uri="{BB962C8B-B14F-4D97-AF65-F5344CB8AC3E}">
        <p14:creationId xmlns:p14="http://schemas.microsoft.com/office/powerpoint/2010/main" val="751071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https://</a:t>
            </a:r>
            <a:r>
              <a:rPr lang="en-US" dirty="0" err="1" smtClean="0"/>
              <a:t>onlinecourses.science.psu.edu</a:t>
            </a:r>
            <a:r>
              <a:rPr lang="en-US" dirty="0" smtClean="0"/>
              <a:t>/stat557/node/83</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1</a:t>
            </a:fld>
            <a:endParaRPr lang="en-US"/>
          </a:p>
        </p:txBody>
      </p:sp>
    </p:spTree>
    <p:extLst>
      <p:ext uri="{BB962C8B-B14F-4D97-AF65-F5344CB8AC3E}">
        <p14:creationId xmlns:p14="http://schemas.microsoft.com/office/powerpoint/2010/main" val="104139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on</a:t>
            </a:r>
            <a:r>
              <a:rPr lang="en-US" baseline="0" dirty="0" smtClean="0"/>
              <a:t> MDL, see http://</a:t>
            </a:r>
            <a:r>
              <a:rPr lang="en-US" baseline="0" dirty="0" err="1" smtClean="0"/>
              <a:t>en.wikipedia.org</a:t>
            </a:r>
            <a:r>
              <a:rPr lang="en-US" baseline="0" dirty="0" smtClean="0"/>
              <a:t>/wiki/</a:t>
            </a:r>
            <a:r>
              <a:rPr lang="en-US" baseline="0" dirty="0" err="1" smtClean="0"/>
              <a:t>Minimum_description_length</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14</a:t>
            </a:fld>
            <a:endParaRPr lang="en-US"/>
          </a:p>
        </p:txBody>
      </p:sp>
    </p:spTree>
    <p:extLst>
      <p:ext uri="{BB962C8B-B14F-4D97-AF65-F5344CB8AC3E}">
        <p14:creationId xmlns:p14="http://schemas.microsoft.com/office/powerpoint/2010/main" val="283831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from http://</a:t>
            </a:r>
            <a:r>
              <a:rPr lang="en-US" dirty="0" err="1" smtClean="0"/>
              <a:t>www.seanparnell.com</a:t>
            </a:r>
            <a:r>
              <a:rPr lang="en-US" dirty="0" smtClean="0"/>
              <a:t>/Hyperion%20Cantos/Web%20Pages/Occam's%20Razor.htm</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15</a:t>
            </a:fld>
            <a:endParaRPr lang="en-US"/>
          </a:p>
        </p:txBody>
      </p:sp>
    </p:spTree>
    <p:extLst>
      <p:ext uri="{BB962C8B-B14F-4D97-AF65-F5344CB8AC3E}">
        <p14:creationId xmlns:p14="http://schemas.microsoft.com/office/powerpoint/2010/main" val="247640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Yoda image from http://</a:t>
            </a:r>
            <a:r>
              <a:rPr lang="en-US" dirty="0" err="1" smtClean="0"/>
              <a:t>www.comicvine.com</a:t>
            </a:r>
            <a:r>
              <a:rPr lang="en-US" dirty="0" smtClean="0"/>
              <a:t>/</a:t>
            </a:r>
            <a:r>
              <a:rPr lang="en-US" dirty="0" err="1" smtClean="0"/>
              <a:t>yoda</a:t>
            </a:r>
            <a:r>
              <a:rPr lang="en-US" dirty="0" smtClean="0"/>
              <a:t>/4005-5396/.</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27</a:t>
            </a:fld>
            <a:endParaRPr lang="en-US"/>
          </a:p>
        </p:txBody>
      </p:sp>
    </p:spTree>
    <p:extLst>
      <p:ext uri="{BB962C8B-B14F-4D97-AF65-F5344CB8AC3E}">
        <p14:creationId xmlns:p14="http://schemas.microsoft.com/office/powerpoint/2010/main" val="81175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Lantz p 143</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32</a:t>
            </a:fld>
            <a:endParaRPr lang="en-US"/>
          </a:p>
        </p:txBody>
      </p:sp>
    </p:spTree>
    <p:extLst>
      <p:ext uri="{BB962C8B-B14F-4D97-AF65-F5344CB8AC3E}">
        <p14:creationId xmlns:p14="http://schemas.microsoft.com/office/powerpoint/2010/main" val="691283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Lantz </a:t>
            </a:r>
            <a:r>
              <a:rPr lang="en-US" dirty="0" err="1" smtClean="0"/>
              <a:t>pp</a:t>
            </a:r>
            <a:r>
              <a:rPr lang="en-US" dirty="0" smtClean="0"/>
              <a:t> 144</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33</a:t>
            </a:fld>
            <a:endParaRPr lang="en-US"/>
          </a:p>
        </p:txBody>
      </p:sp>
    </p:spTree>
    <p:extLst>
      <p:ext uri="{BB962C8B-B14F-4D97-AF65-F5344CB8AC3E}">
        <p14:creationId xmlns:p14="http://schemas.microsoft.com/office/powerpoint/2010/main" val="325957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Lantz p 157</a:t>
            </a:r>
          </a:p>
          <a:p>
            <a:endParaRPr lang="en-US"/>
          </a:p>
        </p:txBody>
      </p:sp>
      <p:sp>
        <p:nvSpPr>
          <p:cNvPr id="4" name="Slide Number Placeholder 3"/>
          <p:cNvSpPr>
            <a:spLocks noGrp="1"/>
          </p:cNvSpPr>
          <p:nvPr>
            <p:ph type="sldNum" sz="quarter" idx="10"/>
          </p:nvPr>
        </p:nvSpPr>
        <p:spPr/>
        <p:txBody>
          <a:bodyPr/>
          <a:lstStyle/>
          <a:p>
            <a:fld id="{5CED93CB-0830-B84B-B349-8F51951BEAC1}" type="slidenum">
              <a:rPr lang="en-US" smtClean="0"/>
              <a:t>39</a:t>
            </a:fld>
            <a:endParaRPr lang="en-US"/>
          </a:p>
        </p:txBody>
      </p:sp>
    </p:spTree>
    <p:extLst>
      <p:ext uri="{BB962C8B-B14F-4D97-AF65-F5344CB8AC3E}">
        <p14:creationId xmlns:p14="http://schemas.microsoft.com/office/powerpoint/2010/main" val="391684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from http://</a:t>
            </a:r>
            <a:r>
              <a:rPr lang="en-US" dirty="0" err="1" smtClean="0"/>
              <a:t>www.nltk.org</a:t>
            </a:r>
            <a:r>
              <a:rPr lang="en-US" dirty="0" smtClean="0"/>
              <a:t>/book/ch06.html</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2</a:t>
            </a:fld>
            <a:endParaRPr lang="en-US"/>
          </a:p>
        </p:txBody>
      </p:sp>
    </p:spTree>
    <p:extLst>
      <p:ext uri="{BB962C8B-B14F-4D97-AF65-F5344CB8AC3E}">
        <p14:creationId xmlns:p14="http://schemas.microsoft.com/office/powerpoint/2010/main" val="129579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Lantz p 121</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4</a:t>
            </a:fld>
            <a:endParaRPr lang="en-US"/>
          </a:p>
        </p:txBody>
      </p:sp>
    </p:spTree>
    <p:extLst>
      <p:ext uri="{BB962C8B-B14F-4D97-AF65-F5344CB8AC3E}">
        <p14:creationId xmlns:p14="http://schemas.microsoft.com/office/powerpoint/2010/main" val="259459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Lantz</a:t>
            </a:r>
            <a:r>
              <a:rPr lang="en-US" baseline="0" dirty="0" smtClean="0"/>
              <a:t> p 122</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5</a:t>
            </a:fld>
            <a:endParaRPr lang="en-US"/>
          </a:p>
        </p:txBody>
      </p:sp>
    </p:spTree>
    <p:extLst>
      <p:ext uri="{BB962C8B-B14F-4D97-AF65-F5344CB8AC3E}">
        <p14:creationId xmlns:p14="http://schemas.microsoft.com/office/powerpoint/2010/main" val="169308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Lantz p 125</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7</a:t>
            </a:fld>
            <a:endParaRPr lang="en-US"/>
          </a:p>
        </p:txBody>
      </p:sp>
    </p:spTree>
    <p:extLst>
      <p:ext uri="{BB962C8B-B14F-4D97-AF65-F5344CB8AC3E}">
        <p14:creationId xmlns:p14="http://schemas.microsoft.com/office/powerpoint/2010/main" val="46648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Lucida Grande" charset="0"/>
                <a:ea typeface="Lucida Grande" charset="0"/>
                <a:cs typeface="Lucida Grande" charset="0"/>
                <a:sym typeface="Lucida Grande" charset="0"/>
              </a:rPr>
              <a:t>Picture of Claude Shannon from http://</a:t>
            </a:r>
            <a:r>
              <a:rPr lang="en-US" sz="1200" dirty="0" err="1" smtClean="0">
                <a:latin typeface="Lucida Grande" charset="0"/>
                <a:ea typeface="Lucida Grande" charset="0"/>
                <a:cs typeface="Lucida Grande" charset="0"/>
                <a:sym typeface="Lucida Grande" charset="0"/>
              </a:rPr>
              <a:t>chronicle.com</a:t>
            </a:r>
            <a:r>
              <a:rPr lang="en-US" sz="1200" dirty="0" smtClean="0">
                <a:latin typeface="Lucida Grande" charset="0"/>
                <a:ea typeface="Lucida Grande" charset="0"/>
                <a:cs typeface="Lucida Grande" charset="0"/>
                <a:sym typeface="Lucida Grande" charset="0"/>
              </a:rPr>
              <a:t>/</a:t>
            </a:r>
            <a:r>
              <a:rPr lang="en-US" sz="1200" dirty="0" err="1" smtClean="0">
                <a:latin typeface="Lucida Grande" charset="0"/>
                <a:ea typeface="Lucida Grande" charset="0"/>
                <a:cs typeface="Lucida Grande" charset="0"/>
                <a:sym typeface="Lucida Grande" charset="0"/>
              </a:rPr>
              <a:t>blognetwork</a:t>
            </a:r>
            <a:r>
              <a:rPr lang="en-US" sz="1200" dirty="0" smtClean="0">
                <a:latin typeface="Lucida Grande" charset="0"/>
                <a:ea typeface="Lucida Grande" charset="0"/>
                <a:cs typeface="Lucida Grande" charset="0"/>
                <a:sym typeface="Lucida Grande" charset="0"/>
              </a:rPr>
              <a:t>/</a:t>
            </a:r>
            <a:r>
              <a:rPr lang="en-US" sz="1200" dirty="0" err="1" smtClean="0">
                <a:latin typeface="Lucida Grande" charset="0"/>
                <a:ea typeface="Lucida Grande" charset="0"/>
                <a:cs typeface="Lucida Grande" charset="0"/>
                <a:sym typeface="Lucida Grande" charset="0"/>
              </a:rPr>
              <a:t>castingoutnines</a:t>
            </a:r>
            <a:r>
              <a:rPr lang="en-US" sz="1200" dirty="0" smtClean="0">
                <a:latin typeface="Lucida Grande" charset="0"/>
                <a:ea typeface="Lucida Grande" charset="0"/>
                <a:cs typeface="Lucida Grande" charset="0"/>
                <a:sym typeface="Lucida Grande" charset="0"/>
              </a:rPr>
              <a:t>/2008/02/17/an-end-to-course-evaluations/.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Lucida Grande" charset="0"/>
                <a:ea typeface="Lucida Grande" charset="0"/>
                <a:cs typeface="Lucida Grande" charset="0"/>
                <a:sym typeface="Lucida Grande" charset="0"/>
              </a:rPr>
              <a:t>Quote is from Stuart Russell</a:t>
            </a:r>
            <a:r>
              <a:rPr lang="en-US" sz="1200" baseline="0" dirty="0" smtClean="0">
                <a:latin typeface="Lucida Grande" charset="0"/>
                <a:ea typeface="Lucida Grande" charset="0"/>
                <a:cs typeface="Lucida Grande" charset="0"/>
                <a:sym typeface="Lucida Grande" charset="0"/>
              </a:rPr>
              <a:t> and Peter </a:t>
            </a:r>
            <a:r>
              <a:rPr lang="en-US" sz="1200" dirty="0" err="1" smtClean="0">
                <a:latin typeface="Lucida Grande" charset="0"/>
                <a:ea typeface="Lucida Grande" charset="0"/>
                <a:cs typeface="Lucida Grande" charset="0"/>
                <a:sym typeface="Lucida Grande" charset="0"/>
              </a:rPr>
              <a:t>Norvig</a:t>
            </a:r>
            <a:r>
              <a:rPr lang="en-US" sz="1200" dirty="0" smtClean="0">
                <a:latin typeface="Lucida Grande" charset="0"/>
                <a:ea typeface="Lucida Grande" charset="0"/>
                <a:cs typeface="Lucida Grande" charset="0"/>
                <a:sym typeface="Lucida Grande" charset="0"/>
              </a:rPr>
              <a:t>, </a:t>
            </a:r>
            <a:r>
              <a:rPr lang="en-US" sz="1200" i="1" dirty="0" smtClean="0">
                <a:latin typeface="Lucida Grande" charset="0"/>
                <a:ea typeface="Lucida Grande" charset="0"/>
                <a:cs typeface="Lucida Grande" charset="0"/>
                <a:sym typeface="Lucida Grande" charset="0"/>
              </a:rPr>
              <a:t>Artificial Intelligence, A Modern Approach</a:t>
            </a:r>
            <a:r>
              <a:rPr lang="en-US" sz="1200" dirty="0" smtClean="0">
                <a:latin typeface="Lucida Grande" charset="0"/>
                <a:ea typeface="Lucida Grande" charset="0"/>
                <a:cs typeface="Lucida Grande" charset="0"/>
                <a:sym typeface="Lucida Grande" charset="0"/>
              </a:rPr>
              <a:t>, 3</a:t>
            </a:r>
            <a:r>
              <a:rPr lang="en-US" sz="1200" baseline="30000" dirty="0" smtClean="0">
                <a:latin typeface="Lucida Grande" charset="0"/>
                <a:ea typeface="Lucida Grande" charset="0"/>
                <a:cs typeface="Lucida Grande" charset="0"/>
                <a:sym typeface="Lucida Grande" charset="0"/>
              </a:rPr>
              <a:t>rd</a:t>
            </a:r>
            <a:r>
              <a:rPr lang="en-US" sz="1200" dirty="0" smtClean="0">
                <a:latin typeface="Lucida Grande" charset="0"/>
                <a:ea typeface="Lucida Grande" charset="0"/>
                <a:cs typeface="Lucida Grande" charset="0"/>
                <a:sym typeface="Lucida Grande" charset="0"/>
              </a:rPr>
              <a:t> Ed, p. 778.</a:t>
            </a:r>
          </a:p>
          <a:p>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10</a:t>
            </a:fld>
            <a:endParaRPr lang="en-US"/>
          </a:p>
        </p:txBody>
      </p:sp>
    </p:spTree>
    <p:extLst>
      <p:ext uri="{BB962C8B-B14F-4D97-AF65-F5344CB8AC3E}">
        <p14:creationId xmlns:p14="http://schemas.microsoft.com/office/powerpoint/2010/main" val="13654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http://</a:t>
            </a:r>
            <a:r>
              <a:rPr lang="en-US" dirty="0" err="1" smtClean="0"/>
              <a:t>en.wikipedia.org</a:t>
            </a:r>
            <a:r>
              <a:rPr lang="en-US" dirty="0" smtClean="0"/>
              <a:t>/wiki/ID3_algorithm</a:t>
            </a:r>
          </a:p>
          <a:p>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11</a:t>
            </a:fld>
            <a:endParaRPr lang="en-US"/>
          </a:p>
        </p:txBody>
      </p:sp>
    </p:spTree>
    <p:extLst>
      <p:ext uri="{BB962C8B-B14F-4D97-AF65-F5344CB8AC3E}">
        <p14:creationId xmlns:p14="http://schemas.microsoft.com/office/powerpoint/2010/main" val="395794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en.wikipedia.org</a:t>
            </a:r>
            <a:r>
              <a:rPr lang="en-US" dirty="0" smtClean="0"/>
              <a:t>/wiki/ID3_algorithm</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12</a:t>
            </a:fld>
            <a:endParaRPr lang="en-US"/>
          </a:p>
        </p:txBody>
      </p:sp>
    </p:spTree>
    <p:extLst>
      <p:ext uri="{BB962C8B-B14F-4D97-AF65-F5344CB8AC3E}">
        <p14:creationId xmlns:p14="http://schemas.microsoft.com/office/powerpoint/2010/main" val="213851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Tree from </a:t>
            </a:r>
          </a:p>
          <a:p>
            <a:r>
              <a:rPr lang="en-US" dirty="0" smtClean="0"/>
              <a:t>http://</a:t>
            </a:r>
            <a:r>
              <a:rPr lang="en-US" dirty="0" err="1" smtClean="0"/>
              <a:t>www.dailymail.co.uk</a:t>
            </a:r>
            <a:r>
              <a:rPr lang="en-US" dirty="0" smtClean="0"/>
              <a:t>/news/article-1318627/Still-hacking-neighbours-Owner-35ft-leylandii-finally-gets-clippers---trim-</a:t>
            </a:r>
            <a:r>
              <a:rPr lang="en-US" dirty="0" err="1" smtClean="0"/>
              <a:t>BOTTOM.html</a:t>
            </a:r>
            <a:endParaRPr lang="en-US" dirty="0"/>
          </a:p>
        </p:txBody>
      </p:sp>
      <p:sp>
        <p:nvSpPr>
          <p:cNvPr id="4" name="Slide Number Placeholder 3"/>
          <p:cNvSpPr>
            <a:spLocks noGrp="1"/>
          </p:cNvSpPr>
          <p:nvPr>
            <p:ph type="sldNum" sz="quarter" idx="10"/>
          </p:nvPr>
        </p:nvSpPr>
        <p:spPr/>
        <p:txBody>
          <a:bodyPr/>
          <a:lstStyle/>
          <a:p>
            <a:fld id="{5CED93CB-0830-B84B-B349-8F51951BEAC1}" type="slidenum">
              <a:rPr lang="en-US" smtClean="0"/>
              <a:t>13</a:t>
            </a:fld>
            <a:endParaRPr lang="en-US"/>
          </a:p>
        </p:txBody>
      </p:sp>
    </p:spTree>
    <p:extLst>
      <p:ext uri="{BB962C8B-B14F-4D97-AF65-F5344CB8AC3E}">
        <p14:creationId xmlns:p14="http://schemas.microsoft.com/office/powerpoint/2010/main" val="213459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2C6EAA-1541-8A42-A734-47AC03021D8D}"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182878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C6EAA-1541-8A42-A734-47AC03021D8D}"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88594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C6EAA-1541-8A42-A734-47AC03021D8D}"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132378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C6EAA-1541-8A42-A734-47AC03021D8D}"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329859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C6EAA-1541-8A42-A734-47AC03021D8D}"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328882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2C6EAA-1541-8A42-A734-47AC03021D8D}" type="datetimeFigureOut">
              <a:rPr lang="en-US" smtClean="0"/>
              <a:t>12/16/14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382358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2C6EAA-1541-8A42-A734-47AC03021D8D}" type="datetimeFigureOut">
              <a:rPr lang="en-US" smtClean="0"/>
              <a:t>12/16/14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118386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2C6EAA-1541-8A42-A734-47AC03021D8D}" type="datetimeFigureOut">
              <a:rPr lang="en-US" smtClean="0"/>
              <a:t>12/16/14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311963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C6EAA-1541-8A42-A734-47AC03021D8D}" type="datetimeFigureOut">
              <a:rPr lang="en-US" smtClean="0"/>
              <a:t>12/16/14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228280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C6EAA-1541-8A42-A734-47AC03021D8D}" type="datetimeFigureOut">
              <a:rPr lang="en-US" smtClean="0"/>
              <a:t>12/16/14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385708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C6EAA-1541-8A42-A734-47AC03021D8D}" type="datetimeFigureOut">
              <a:rPr lang="en-US" smtClean="0"/>
              <a:t>12/16/14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4D795-CB58-E148-A218-DEC28AB7F9E0}" type="slidenum">
              <a:rPr lang="en-US" smtClean="0"/>
              <a:t>‹#›</a:t>
            </a:fld>
            <a:endParaRPr lang="en-US"/>
          </a:p>
        </p:txBody>
      </p:sp>
    </p:spTree>
    <p:extLst>
      <p:ext uri="{BB962C8B-B14F-4D97-AF65-F5344CB8AC3E}">
        <p14:creationId xmlns:p14="http://schemas.microsoft.com/office/powerpoint/2010/main" val="2369767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C6EAA-1541-8A42-A734-47AC03021D8D}" type="datetimeFigureOut">
              <a:rPr lang="en-US" smtClean="0"/>
              <a:t>12/16/14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4D795-CB58-E148-A218-DEC28AB7F9E0}" type="slidenum">
              <a:rPr lang="en-US" smtClean="0"/>
              <a:t>‹#›</a:t>
            </a:fld>
            <a:endParaRPr lang="en-US"/>
          </a:p>
        </p:txBody>
      </p:sp>
      <p:sp>
        <p:nvSpPr>
          <p:cNvPr id="7" name="Slide Number Placeholder 5"/>
          <p:cNvSpPr txBox="1">
            <a:spLocks/>
          </p:cNvSpPr>
          <p:nvPr userDrawn="1"/>
        </p:nvSpPr>
        <p:spPr>
          <a:xfrm>
            <a:off x="6670808" y="628261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7A4D795-CB58-E148-A218-DEC28AB7F9E0}" type="slidenum">
              <a:rPr lang="en-US" smtClean="0"/>
              <a:pPr/>
              <a:t>‹#›</a:t>
            </a:fld>
            <a:endParaRPr lang="en-US"/>
          </a:p>
        </p:txBody>
      </p:sp>
    </p:spTree>
    <p:extLst>
      <p:ext uri="{BB962C8B-B14F-4D97-AF65-F5344CB8AC3E}">
        <p14:creationId xmlns:p14="http://schemas.microsoft.com/office/powerpoint/2010/main" val="768316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30" y="4355496"/>
            <a:ext cx="4732636" cy="1470025"/>
          </a:xfrm>
        </p:spPr>
        <p:txBody>
          <a:bodyPr>
            <a:normAutofit fontScale="90000"/>
          </a:bodyPr>
          <a:lstStyle/>
          <a:p>
            <a:r>
              <a:rPr lang="en-US" dirty="0" smtClean="0"/>
              <a:t>Classification using decision trees &amp; rules </a:t>
            </a:r>
            <a:r>
              <a:rPr lang="en-US" sz="4000" i="1" dirty="0" smtClean="0"/>
              <a:t>Lantz </a:t>
            </a:r>
            <a:r>
              <a:rPr lang="en-US" sz="4000" i="1" dirty="0" err="1" smtClean="0"/>
              <a:t>Ch</a:t>
            </a:r>
            <a:r>
              <a:rPr lang="en-US" sz="4000" i="1" smtClean="0"/>
              <a:t> 5</a:t>
            </a:r>
            <a:endParaRPr lang="en-US" i="1" dirty="0"/>
          </a:p>
        </p:txBody>
      </p:sp>
      <p:sp>
        <p:nvSpPr>
          <p:cNvPr id="3" name="Subtitle 2"/>
          <p:cNvSpPr>
            <a:spLocks noGrp="1"/>
          </p:cNvSpPr>
          <p:nvPr>
            <p:ph type="subTitle" idx="1"/>
          </p:nvPr>
        </p:nvSpPr>
        <p:spPr>
          <a:xfrm>
            <a:off x="6910430" y="4327020"/>
            <a:ext cx="1545748" cy="1752600"/>
          </a:xfrm>
        </p:spPr>
        <p:txBody>
          <a:bodyPr/>
          <a:lstStyle/>
          <a:p>
            <a:r>
              <a:rPr lang="en-US" dirty="0" err="1" smtClean="0"/>
              <a:t>Wk</a:t>
            </a:r>
            <a:r>
              <a:rPr lang="en-US" dirty="0" smtClean="0"/>
              <a:t> 3, Part 1</a:t>
            </a:r>
            <a:endParaRPr lang="en-US" dirty="0"/>
          </a:p>
        </p:txBody>
      </p:sp>
      <p:pic>
        <p:nvPicPr>
          <p:cNvPr id="4" name="Picture 31" descr="rose4"/>
          <p:cNvPicPr>
            <a:picLocks noChangeAspect="1" noChangeArrowheads="1"/>
          </p:cNvPicPr>
          <p:nvPr/>
        </p:nvPicPr>
        <p:blipFill>
          <a:blip r:embed="rId3">
            <a:alphaModFix/>
          </a:blip>
          <a:srcRect l="12895" t="22858"/>
          <a:stretch>
            <a:fillRect/>
          </a:stretch>
        </p:blipFill>
        <p:spPr bwMode="auto">
          <a:xfrm>
            <a:off x="5560698" y="6042837"/>
            <a:ext cx="3359424" cy="557213"/>
          </a:xfrm>
          <a:prstGeom prst="rect">
            <a:avLst/>
          </a:prstGeom>
          <a:noFill/>
        </p:spPr>
      </p:pic>
      <p:sp>
        <p:nvSpPr>
          <p:cNvPr id="7" name="TextBox 6"/>
          <p:cNvSpPr txBox="1"/>
          <p:nvPr/>
        </p:nvSpPr>
        <p:spPr>
          <a:xfrm>
            <a:off x="5560698" y="1173870"/>
            <a:ext cx="3359424" cy="1477328"/>
          </a:xfrm>
          <a:prstGeom prst="rect">
            <a:avLst/>
          </a:prstGeom>
          <a:noFill/>
        </p:spPr>
        <p:txBody>
          <a:bodyPr wrap="square" rtlCol="0">
            <a:spAutoFit/>
          </a:bodyPr>
          <a:lstStyle/>
          <a:p>
            <a:r>
              <a:rPr lang="en-US" dirty="0" smtClean="0"/>
              <a:t>A big advantage of classifiers is that the tree or rule structure is easily understandable and therefore a rational guide for humans.</a:t>
            </a:r>
            <a:endParaRPr lang="en-US" dirty="0"/>
          </a:p>
        </p:txBody>
      </p:sp>
      <p:pic>
        <p:nvPicPr>
          <p:cNvPr id="6" name="Picture 5"/>
          <p:cNvPicPr>
            <a:picLocks noChangeAspect="1"/>
          </p:cNvPicPr>
          <p:nvPr/>
        </p:nvPicPr>
        <p:blipFill>
          <a:blip r:embed="rId4"/>
          <a:stretch>
            <a:fillRect/>
          </a:stretch>
        </p:blipFill>
        <p:spPr>
          <a:xfrm>
            <a:off x="914400" y="367170"/>
            <a:ext cx="3657600" cy="3213100"/>
          </a:xfrm>
          <a:prstGeom prst="rect">
            <a:avLst/>
          </a:prstGeom>
        </p:spPr>
      </p:pic>
    </p:spTree>
    <p:extLst>
      <p:ext uri="{BB962C8B-B14F-4D97-AF65-F5344CB8AC3E}">
        <p14:creationId xmlns:p14="http://schemas.microsoft.com/office/powerpoint/2010/main" val="3808864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comes out of Information Theory</a:t>
            </a:r>
            <a:endParaRPr lang="en-US" dirty="0"/>
          </a:p>
        </p:txBody>
      </p:sp>
      <p:sp>
        <p:nvSpPr>
          <p:cNvPr id="3" name="Content Placeholder 2"/>
          <p:cNvSpPr>
            <a:spLocks noGrp="1"/>
          </p:cNvSpPr>
          <p:nvPr>
            <p:ph idx="1"/>
          </p:nvPr>
        </p:nvSpPr>
        <p:spPr>
          <a:xfrm>
            <a:off x="457199" y="1600200"/>
            <a:ext cx="8492624" cy="1059769"/>
          </a:xfrm>
        </p:spPr>
        <p:txBody>
          <a:bodyPr>
            <a:normAutofit fontScale="77500" lnSpcReduction="20000"/>
          </a:bodyPr>
          <a:lstStyle/>
          <a:p>
            <a:r>
              <a:rPr lang="en-US" dirty="0"/>
              <a:t>Claude Shannon:  “The goal of information is to reduce uncertainty.</a:t>
            </a:r>
            <a:r>
              <a:rPr lang="en-US" dirty="0" smtClean="0"/>
              <a:t>” He also contributed to the ideas behind decision trees:</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148" y="2835792"/>
            <a:ext cx="23526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806697" y="2814419"/>
            <a:ext cx="5543900" cy="372395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smtClean="0">
                <a:latin typeface="Times New Roman"/>
                <a:cs typeface="Times New Roman"/>
              </a:rPr>
              <a:t>The first notable use of decision trees was in EPAM, the "Elementary Perceiver And Memorizer”  (</a:t>
            </a:r>
            <a:r>
              <a:rPr lang="en-US" sz="2600" dirty="0" err="1" smtClean="0">
                <a:latin typeface="Times New Roman"/>
                <a:cs typeface="Times New Roman"/>
              </a:rPr>
              <a:t>Feigenbaum</a:t>
            </a:r>
            <a:r>
              <a:rPr lang="en-US" sz="2600" dirty="0" smtClean="0">
                <a:latin typeface="Times New Roman"/>
                <a:cs typeface="Times New Roman"/>
              </a:rPr>
              <a:t>, 1961), which was a simulation of human concept learning_ IT)1 (Quinlan, 1979) added the crucial idea of choosing the attribute with </a:t>
            </a:r>
            <a:r>
              <a:rPr lang="en-US" sz="2600" b="1" dirty="0" smtClean="0">
                <a:latin typeface="Times New Roman"/>
                <a:cs typeface="Times New Roman"/>
              </a:rPr>
              <a:t>maximum entropy</a:t>
            </a:r>
            <a:r>
              <a:rPr lang="en-US" sz="2600" dirty="0" smtClean="0">
                <a:latin typeface="Times New Roman"/>
                <a:cs typeface="Times New Roman"/>
              </a:rPr>
              <a:t>; it is the basis for the [most common] decision tree algorithm. Information theory was developed by Claude Shannon to aid in the study of communication (Shannon and Weaver, 1949). (Shannon also contributed one of the earliest examples of machine learning, a mechanical mouse mimed Theseus that learned to navigate through a maze by trial and error.) </a:t>
            </a:r>
          </a:p>
          <a:p>
            <a:endParaRPr lang="en-US" dirty="0"/>
          </a:p>
        </p:txBody>
      </p:sp>
    </p:spTree>
    <p:extLst>
      <p:ext uri="{BB962C8B-B14F-4D97-AF65-F5344CB8AC3E}">
        <p14:creationId xmlns:p14="http://schemas.microsoft.com/office/powerpoint/2010/main" val="338400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ID3 algorithm builds the tree with the learning model like this:</a:t>
            </a:r>
          </a:p>
          <a:p>
            <a:pPr marL="514350" indent="-514350">
              <a:buFont typeface="+mj-lt"/>
              <a:buAutoNum type="arabicPeriod"/>
            </a:pPr>
            <a:r>
              <a:rPr lang="en-US" dirty="0"/>
              <a:t>Calculate the entropy of every attribute using the data set S</a:t>
            </a:r>
          </a:p>
          <a:p>
            <a:pPr marL="514350" indent="-514350">
              <a:buFont typeface="+mj-lt"/>
              <a:buAutoNum type="arabicPeriod"/>
            </a:pPr>
            <a:r>
              <a:rPr lang="en-US" dirty="0"/>
              <a:t>Split the set S into subsets using the attribute for which entropy is minimum (or, equivalently, information gain is maximum)</a:t>
            </a:r>
          </a:p>
          <a:p>
            <a:pPr marL="514350" indent="-514350">
              <a:buFont typeface="+mj-lt"/>
              <a:buAutoNum type="arabicPeriod"/>
            </a:pPr>
            <a:r>
              <a:rPr lang="en-US" dirty="0"/>
              <a:t>Make a decision tree node containing that attribute</a:t>
            </a:r>
          </a:p>
          <a:p>
            <a:pPr marL="514350" indent="-514350">
              <a:buFont typeface="+mj-lt"/>
              <a:buAutoNum type="arabicPeriod"/>
            </a:pPr>
            <a:r>
              <a:rPr lang="en-US" dirty="0" err="1"/>
              <a:t>Recurse</a:t>
            </a:r>
            <a:r>
              <a:rPr lang="en-US" dirty="0"/>
              <a:t> on subsets using remaining attributes.</a:t>
            </a:r>
          </a:p>
          <a:p>
            <a:endParaRPr lang="en-US" dirty="0"/>
          </a:p>
        </p:txBody>
      </p:sp>
    </p:spTree>
    <p:extLst>
      <p:ext uri="{BB962C8B-B14F-4D97-AF65-F5344CB8AC3E}">
        <p14:creationId xmlns:p14="http://schemas.microsoft.com/office/powerpoint/2010/main" val="89994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7"/>
            <a:ext cx="8229600" cy="1143000"/>
          </a:xfrm>
        </p:spPr>
        <p:txBody>
          <a:bodyPr/>
          <a:lstStyle/>
          <a:p>
            <a:r>
              <a:rPr lang="en-US" dirty="0" smtClean="0"/>
              <a:t>In </a:t>
            </a:r>
            <a:r>
              <a:rPr lang="en-US" dirty="0" err="1" smtClean="0"/>
              <a:t>pseudocode</a:t>
            </a:r>
            <a:endParaRPr lang="en-US" dirty="0"/>
          </a:p>
        </p:txBody>
      </p:sp>
      <p:sp>
        <p:nvSpPr>
          <p:cNvPr id="3" name="Content Placeholder 2"/>
          <p:cNvSpPr>
            <a:spLocks noGrp="1"/>
          </p:cNvSpPr>
          <p:nvPr>
            <p:ph idx="1"/>
          </p:nvPr>
        </p:nvSpPr>
        <p:spPr>
          <a:xfrm>
            <a:off x="457200" y="1071025"/>
            <a:ext cx="8229600" cy="4525963"/>
          </a:xfrm>
        </p:spPr>
        <p:txBody>
          <a:bodyPr>
            <a:noAutofit/>
          </a:bodyPr>
          <a:lstStyle/>
          <a:p>
            <a:pPr marL="0" indent="0">
              <a:buNone/>
            </a:pPr>
            <a:r>
              <a:rPr lang="en-US" sz="1600" dirty="0"/>
              <a:t>ID3 (Examples, </a:t>
            </a:r>
            <a:r>
              <a:rPr lang="en-US" sz="1600" dirty="0" err="1"/>
              <a:t>Target_Attribute</a:t>
            </a:r>
            <a:r>
              <a:rPr lang="en-US" sz="1600" dirty="0"/>
              <a:t>, Attributes)</a:t>
            </a:r>
          </a:p>
          <a:p>
            <a:pPr marL="0" indent="0">
              <a:buNone/>
            </a:pPr>
            <a:r>
              <a:rPr lang="en-US" sz="1600" dirty="0"/>
              <a:t>    Create a root node for the tree</a:t>
            </a:r>
          </a:p>
          <a:p>
            <a:pPr marL="0" indent="0">
              <a:buNone/>
            </a:pPr>
            <a:r>
              <a:rPr lang="en-US" sz="1600" dirty="0"/>
              <a:t>    If all examples are positive, Return the single-node tree Root, with label = +.</a:t>
            </a:r>
          </a:p>
          <a:p>
            <a:pPr marL="0" indent="0">
              <a:buNone/>
            </a:pPr>
            <a:r>
              <a:rPr lang="en-US" sz="1600" dirty="0"/>
              <a:t>    If all examples are negative, Return the single-node tree Root, with label = -.</a:t>
            </a:r>
          </a:p>
          <a:p>
            <a:pPr marL="0" indent="0">
              <a:buNone/>
            </a:pPr>
            <a:r>
              <a:rPr lang="en-US" sz="1600" dirty="0"/>
              <a:t>    If number of predicting attributes is empty, then Return the single node tree Root,</a:t>
            </a:r>
          </a:p>
          <a:p>
            <a:pPr marL="0" indent="0">
              <a:buNone/>
            </a:pPr>
            <a:r>
              <a:rPr lang="en-US" sz="1600" dirty="0"/>
              <a:t>    with label = most common value of the target attribute in the examples.</a:t>
            </a:r>
          </a:p>
          <a:p>
            <a:pPr marL="0" indent="0">
              <a:buNone/>
            </a:pPr>
            <a:r>
              <a:rPr lang="en-US" sz="1600" dirty="0"/>
              <a:t>    Otherwise Begin</a:t>
            </a:r>
          </a:p>
          <a:p>
            <a:pPr marL="0" indent="0">
              <a:buNone/>
            </a:pPr>
            <a:r>
              <a:rPr lang="en-US" sz="1600" dirty="0"/>
              <a:t>        A ← The Attribute that best classifies examples.</a:t>
            </a:r>
          </a:p>
          <a:p>
            <a:pPr marL="0" indent="0">
              <a:buNone/>
            </a:pPr>
            <a:r>
              <a:rPr lang="en-US" sz="1600" dirty="0"/>
              <a:t>        Decision Tree attribute for Root = A.</a:t>
            </a:r>
          </a:p>
          <a:p>
            <a:pPr marL="0" indent="0">
              <a:buNone/>
            </a:pPr>
            <a:r>
              <a:rPr lang="en-US" sz="1600" dirty="0"/>
              <a:t>        For each possible value, , of A,</a:t>
            </a:r>
          </a:p>
          <a:p>
            <a:pPr marL="0" indent="0">
              <a:buNone/>
            </a:pPr>
            <a:r>
              <a:rPr lang="en-US" sz="1600" dirty="0"/>
              <a:t>            Add a new tree branch below Root, corresponding to the test A = .</a:t>
            </a:r>
          </a:p>
          <a:p>
            <a:pPr marL="0" indent="0">
              <a:buNone/>
            </a:pPr>
            <a:r>
              <a:rPr lang="en-US" sz="1600" dirty="0"/>
              <a:t>            Let Examples() be the subset of examples that have the value  for A</a:t>
            </a:r>
          </a:p>
          <a:p>
            <a:pPr marL="0" indent="0">
              <a:buNone/>
            </a:pPr>
            <a:r>
              <a:rPr lang="en-US" sz="1600" dirty="0"/>
              <a:t>            If Examples() is empty</a:t>
            </a:r>
          </a:p>
          <a:p>
            <a:pPr marL="0" indent="0">
              <a:buNone/>
            </a:pPr>
            <a:r>
              <a:rPr lang="en-US" sz="1600" dirty="0"/>
              <a:t>                Then below this new branch add a leaf node with label = most common target value in the examples</a:t>
            </a:r>
          </a:p>
          <a:p>
            <a:pPr marL="0" indent="0">
              <a:buNone/>
            </a:pPr>
            <a:r>
              <a:rPr lang="en-US" sz="1600" dirty="0"/>
              <a:t>            Else below this new branch add the </a:t>
            </a:r>
            <a:r>
              <a:rPr lang="en-US" sz="1600" dirty="0" err="1"/>
              <a:t>subtree</a:t>
            </a:r>
            <a:r>
              <a:rPr lang="en-US" sz="1600" dirty="0"/>
              <a:t> ID3 (Examples(), </a:t>
            </a:r>
            <a:r>
              <a:rPr lang="en-US" sz="1600" dirty="0" err="1"/>
              <a:t>Target_Attribute</a:t>
            </a:r>
            <a:r>
              <a:rPr lang="en-US" sz="1600" dirty="0"/>
              <a:t>, Attributes – {A})</a:t>
            </a:r>
          </a:p>
          <a:p>
            <a:pPr marL="0" indent="0">
              <a:buNone/>
            </a:pPr>
            <a:r>
              <a:rPr lang="de-DE" sz="1600" dirty="0"/>
              <a:t>    End</a:t>
            </a:r>
          </a:p>
          <a:p>
            <a:pPr marL="0" indent="0">
              <a:buNone/>
            </a:pPr>
            <a:r>
              <a:rPr lang="de-DE" sz="1600" dirty="0"/>
              <a:t>    Return Root</a:t>
            </a:r>
            <a:endParaRPr lang="en-US" sz="1600" dirty="0"/>
          </a:p>
        </p:txBody>
      </p:sp>
    </p:spTree>
    <p:extLst>
      <p:ext uri="{BB962C8B-B14F-4D97-AF65-F5344CB8AC3E}">
        <p14:creationId xmlns:p14="http://schemas.microsoft.com/office/powerpoint/2010/main" val="16979439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82632" cy="1143000"/>
          </a:xfrm>
        </p:spPr>
        <p:txBody>
          <a:bodyPr/>
          <a:lstStyle/>
          <a:p>
            <a:r>
              <a:rPr lang="en-US" dirty="0" smtClean="0"/>
              <a:t>Pruning</a:t>
            </a:r>
            <a:endParaRPr lang="en-US" dirty="0"/>
          </a:p>
        </p:txBody>
      </p:sp>
      <p:sp>
        <p:nvSpPr>
          <p:cNvPr id="3" name="Content Placeholder 2"/>
          <p:cNvSpPr>
            <a:spLocks noGrp="1"/>
          </p:cNvSpPr>
          <p:nvPr>
            <p:ph idx="1"/>
          </p:nvPr>
        </p:nvSpPr>
        <p:spPr/>
        <p:txBody>
          <a:bodyPr/>
          <a:lstStyle/>
          <a:p>
            <a:r>
              <a:rPr lang="en-US" dirty="0" smtClean="0"/>
              <a:t>How we keep a decision </a:t>
            </a:r>
            <a:r>
              <a:rPr lang="en-US" dirty="0" smtClean="0"/>
              <a:t/>
            </a:r>
            <a:br>
              <a:rPr lang="en-US" dirty="0" smtClean="0"/>
            </a:br>
            <a:r>
              <a:rPr lang="en-US" dirty="0" smtClean="0"/>
              <a:t>tree </a:t>
            </a:r>
            <a:r>
              <a:rPr lang="en-US" dirty="0" smtClean="0"/>
              <a:t>from becoming </a:t>
            </a:r>
            <a:r>
              <a:rPr lang="en-US" dirty="0" smtClean="0"/>
              <a:t/>
            </a:r>
            <a:br>
              <a:rPr lang="en-US" dirty="0" smtClean="0"/>
            </a:br>
            <a:r>
              <a:rPr lang="en-US" dirty="0" smtClean="0"/>
              <a:t>overly specific – and bushy.</a:t>
            </a:r>
            <a:endParaRPr lang="en-US" dirty="0" smtClean="0"/>
          </a:p>
          <a:p>
            <a:pPr lvl="1"/>
            <a:r>
              <a:rPr lang="en-US" dirty="0" smtClean="0"/>
              <a:t>Would be over-fitted to the training data.</a:t>
            </a:r>
          </a:p>
          <a:p>
            <a:pPr lvl="1"/>
            <a:r>
              <a:rPr lang="en-US" dirty="0" smtClean="0"/>
              <a:t>Simplifies the tree structure.</a:t>
            </a:r>
          </a:p>
          <a:p>
            <a:r>
              <a:rPr lang="en-US" dirty="0" smtClean="0"/>
              <a:t>Pre-pruning is a decision to stop even when the classes aren’t pure.</a:t>
            </a:r>
          </a:p>
          <a:p>
            <a:r>
              <a:rPr lang="en-US" dirty="0" smtClean="0"/>
              <a:t>Post-pruning backs up to do the same thing.</a:t>
            </a:r>
            <a:endParaRPr lang="en-US" dirty="0"/>
          </a:p>
        </p:txBody>
      </p:sp>
      <p:pic>
        <p:nvPicPr>
          <p:cNvPr id="4" name="Picture 3" descr="article-1318627-0B831B90000005DC-338_634x3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63" y="507475"/>
            <a:ext cx="3534833" cy="2018312"/>
          </a:xfrm>
          <a:prstGeom prst="rect">
            <a:avLst/>
          </a:prstGeom>
        </p:spPr>
      </p:pic>
    </p:spTree>
    <p:extLst>
      <p:ext uri="{BB962C8B-B14F-4D97-AF65-F5344CB8AC3E}">
        <p14:creationId xmlns:p14="http://schemas.microsoft.com/office/powerpoint/2010/main" val="22782305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 of decision trees</a:t>
            </a:r>
            <a:endParaRPr lang="en-US" dirty="0"/>
          </a:p>
        </p:txBody>
      </p:sp>
      <p:sp>
        <p:nvSpPr>
          <p:cNvPr id="3" name="Content Placeholder 2"/>
          <p:cNvSpPr>
            <a:spLocks noGrp="1"/>
          </p:cNvSpPr>
          <p:nvPr>
            <p:ph idx="1"/>
          </p:nvPr>
        </p:nvSpPr>
        <p:spPr/>
        <p:txBody>
          <a:bodyPr>
            <a:normAutofit lnSpcReduction="10000"/>
          </a:bodyPr>
          <a:lstStyle/>
          <a:p>
            <a:r>
              <a:rPr lang="en-US" dirty="0" smtClean="0"/>
              <a:t>Come up with a parsimonious set of rules.</a:t>
            </a:r>
          </a:p>
          <a:p>
            <a:r>
              <a:rPr lang="en-US" dirty="0" smtClean="0"/>
              <a:t>Occam’s razor and Minimum Description Length (MDL) are related:</a:t>
            </a:r>
          </a:p>
          <a:p>
            <a:pPr lvl="1"/>
            <a:r>
              <a:rPr lang="en-US" dirty="0" smtClean="0"/>
              <a:t>The best hypothesis for a set of data is the one that leads to the best compression of the data.</a:t>
            </a:r>
          </a:p>
          <a:p>
            <a:pPr lvl="1"/>
            <a:r>
              <a:rPr lang="en-US" dirty="0" smtClean="0"/>
              <a:t>Which neatly ties decision trees back to Information Theory.</a:t>
            </a:r>
          </a:p>
          <a:p>
            <a:pPr lvl="2"/>
            <a:r>
              <a:rPr lang="en-US" dirty="0" smtClean="0"/>
              <a:t>A major goal of that was maximum compression.</a:t>
            </a:r>
          </a:p>
          <a:p>
            <a:pPr lvl="2"/>
            <a:r>
              <a:rPr lang="en-US" dirty="0" smtClean="0"/>
              <a:t>Like, how to make the best use of telephone bandwidth.</a:t>
            </a:r>
            <a:endParaRPr lang="en-US" dirty="0"/>
          </a:p>
        </p:txBody>
      </p:sp>
    </p:spTree>
    <p:extLst>
      <p:ext uri="{BB962C8B-B14F-4D97-AF65-F5344CB8AC3E}">
        <p14:creationId xmlns:p14="http://schemas.microsoft.com/office/powerpoint/2010/main" val="527241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pic>
        <p:nvPicPr>
          <p:cNvPr id="4" name="Picture 3" descr="Occam's Razor by Scott Adam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33600"/>
            <a:ext cx="7607300" cy="2578100"/>
          </a:xfrm>
          <a:prstGeom prst="rect">
            <a:avLst/>
          </a:prstGeom>
        </p:spPr>
      </p:pic>
    </p:spTree>
    <p:extLst>
      <p:ext uri="{BB962C8B-B14F-4D97-AF65-F5344CB8AC3E}">
        <p14:creationId xmlns:p14="http://schemas.microsoft.com/office/powerpoint/2010/main" val="35664584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Lantz’s example – risky bank loans</a:t>
            </a:r>
            <a:endParaRPr lang="en-US" dirty="0"/>
          </a:p>
        </p:txBody>
      </p:sp>
      <p:sp>
        <p:nvSpPr>
          <p:cNvPr id="3" name="Content Placeholder 2"/>
          <p:cNvSpPr>
            <a:spLocks noGrp="1"/>
          </p:cNvSpPr>
          <p:nvPr>
            <p:ph idx="1"/>
          </p:nvPr>
        </p:nvSpPr>
        <p:spPr>
          <a:xfrm>
            <a:off x="491528" y="1317748"/>
            <a:ext cx="8229600" cy="4525963"/>
          </a:xfrm>
        </p:spPr>
        <p:txBody>
          <a:bodyPr>
            <a:noAutofit/>
          </a:bodyPr>
          <a:lstStyle/>
          <a:p>
            <a:pPr marL="0" indent="0">
              <a:buNone/>
            </a:pPr>
            <a:r>
              <a:rPr lang="en-US" sz="1200" b="1" dirty="0">
                <a:latin typeface="Courier New"/>
                <a:cs typeface="Courier New"/>
              </a:rPr>
              <a:t>&gt; </a:t>
            </a:r>
            <a:r>
              <a:rPr lang="en-US" sz="1200" b="1" dirty="0" err="1">
                <a:latin typeface="Courier New"/>
                <a:cs typeface="Courier New"/>
              </a:rPr>
              <a:t>str</a:t>
            </a:r>
            <a:r>
              <a:rPr lang="en-US" sz="1200" b="1" dirty="0">
                <a:latin typeface="Courier New"/>
                <a:cs typeface="Courier New"/>
              </a:rPr>
              <a:t>(credit)</a:t>
            </a:r>
          </a:p>
          <a:p>
            <a:pPr marL="0" indent="0">
              <a:buNone/>
            </a:pPr>
            <a:r>
              <a:rPr lang="en-US" sz="1200" b="1" dirty="0">
                <a:latin typeface="Courier New"/>
                <a:cs typeface="Courier New"/>
              </a:rPr>
              <a:t>'</a:t>
            </a:r>
            <a:r>
              <a:rPr lang="en-US" sz="1200" b="1" dirty="0" err="1">
                <a:latin typeface="Courier New"/>
                <a:cs typeface="Courier New"/>
              </a:rPr>
              <a:t>data.frame</a:t>
            </a:r>
            <a:r>
              <a:rPr lang="en-US" sz="1200" b="1" dirty="0">
                <a:latin typeface="Courier New"/>
                <a:cs typeface="Courier New"/>
              </a:rPr>
              <a:t>':	1000 obs. of  17 variables:</a:t>
            </a:r>
          </a:p>
          <a:p>
            <a:pPr marL="0" indent="0">
              <a:buNone/>
            </a:pPr>
            <a:r>
              <a:rPr lang="en-US" sz="1200" b="1" dirty="0">
                <a:latin typeface="Courier New"/>
                <a:cs typeface="Courier New"/>
              </a:rPr>
              <a:t> $ </a:t>
            </a:r>
            <a:r>
              <a:rPr lang="en-US" sz="1200" b="1" dirty="0" err="1">
                <a:latin typeface="Courier New"/>
                <a:cs typeface="Courier New"/>
              </a:rPr>
              <a:t>checking_balance</a:t>
            </a:r>
            <a:r>
              <a:rPr lang="en-US" sz="1200" b="1" dirty="0">
                <a:latin typeface="Courier New"/>
                <a:cs typeface="Courier New"/>
              </a:rPr>
              <a:t>    : Factor w/ 4 levels "&lt; 0 DM","&gt; 200 DM",..: 1 3 4 1 1 4 4 3 4 3 ...</a:t>
            </a:r>
          </a:p>
          <a:p>
            <a:pPr marL="0" indent="0">
              <a:buNone/>
            </a:pPr>
            <a:r>
              <a:rPr lang="en-US" sz="1200" b="1" dirty="0">
                <a:latin typeface="Courier New"/>
                <a:cs typeface="Courier New"/>
              </a:rPr>
              <a:t> $ </a:t>
            </a:r>
            <a:r>
              <a:rPr lang="en-US" sz="1200" b="1" dirty="0" err="1">
                <a:latin typeface="Courier New"/>
                <a:cs typeface="Courier New"/>
              </a:rPr>
              <a:t>months_loan_duration</a:t>
            </a:r>
            <a:r>
              <a:rPr lang="en-US" sz="1200" b="1" dirty="0">
                <a:latin typeface="Courier New"/>
                <a:cs typeface="Courier New"/>
              </a:rPr>
              <a:t>: </a:t>
            </a:r>
            <a:r>
              <a:rPr lang="en-US" sz="1200" b="1" dirty="0" err="1">
                <a:latin typeface="Courier New"/>
                <a:cs typeface="Courier New"/>
              </a:rPr>
              <a:t>int</a:t>
            </a:r>
            <a:r>
              <a:rPr lang="en-US" sz="1200" b="1" dirty="0">
                <a:latin typeface="Courier New"/>
                <a:cs typeface="Courier New"/>
              </a:rPr>
              <a:t>  6 48 12 42 24 36 24 36 12 30 ...</a:t>
            </a:r>
          </a:p>
          <a:p>
            <a:pPr marL="0" indent="0">
              <a:buNone/>
            </a:pPr>
            <a:r>
              <a:rPr lang="en-US" sz="1200" b="1" dirty="0">
                <a:latin typeface="Courier New"/>
                <a:cs typeface="Courier New"/>
              </a:rPr>
              <a:t> $ </a:t>
            </a:r>
            <a:r>
              <a:rPr lang="en-US" sz="1200" b="1" dirty="0" err="1">
                <a:latin typeface="Courier New"/>
                <a:cs typeface="Courier New"/>
              </a:rPr>
              <a:t>credit_history</a:t>
            </a:r>
            <a:r>
              <a:rPr lang="en-US" sz="1200" b="1" dirty="0">
                <a:latin typeface="Courier New"/>
                <a:cs typeface="Courier New"/>
              </a:rPr>
              <a:t>      : Factor w/ 5 levels "</a:t>
            </a:r>
            <a:r>
              <a:rPr lang="en-US" sz="1200" b="1" dirty="0" err="1">
                <a:latin typeface="Courier New"/>
                <a:cs typeface="Courier New"/>
              </a:rPr>
              <a:t>critical","good</a:t>
            </a:r>
            <a:r>
              <a:rPr lang="en-US" sz="1200" b="1" dirty="0">
                <a:latin typeface="Courier New"/>
                <a:cs typeface="Courier New"/>
              </a:rPr>
              <a:t>",..: 1 2 1 2 4 2 2 2 2 1 ...</a:t>
            </a:r>
          </a:p>
          <a:p>
            <a:pPr marL="0" indent="0">
              <a:buNone/>
            </a:pPr>
            <a:r>
              <a:rPr lang="en-US" sz="1200" b="1" dirty="0">
                <a:latin typeface="Courier New"/>
                <a:cs typeface="Courier New"/>
              </a:rPr>
              <a:t> $ purpose             : Factor w/ 6 levels "</a:t>
            </a:r>
            <a:r>
              <a:rPr lang="en-US" sz="1200" b="1" dirty="0" err="1">
                <a:latin typeface="Courier New"/>
                <a:cs typeface="Courier New"/>
              </a:rPr>
              <a:t>business","car</a:t>
            </a:r>
            <a:r>
              <a:rPr lang="en-US" sz="1200" b="1" dirty="0">
                <a:latin typeface="Courier New"/>
                <a:cs typeface="Courier New"/>
              </a:rPr>
              <a:t>",..: 5 5 4 5 2 4 5 2 5 2 ...</a:t>
            </a:r>
          </a:p>
          <a:p>
            <a:pPr marL="0" indent="0">
              <a:buNone/>
            </a:pPr>
            <a:r>
              <a:rPr lang="en-US" sz="1200" b="1" dirty="0">
                <a:latin typeface="Courier New"/>
                <a:cs typeface="Courier New"/>
              </a:rPr>
              <a:t> $ amount              : </a:t>
            </a:r>
            <a:r>
              <a:rPr lang="en-US" sz="1200" b="1" dirty="0" err="1">
                <a:latin typeface="Courier New"/>
                <a:cs typeface="Courier New"/>
              </a:rPr>
              <a:t>int</a:t>
            </a:r>
            <a:r>
              <a:rPr lang="en-US" sz="1200" b="1" dirty="0">
                <a:latin typeface="Courier New"/>
                <a:cs typeface="Courier New"/>
              </a:rPr>
              <a:t>  1169 5951 2096 7882 4870 9055 2835 6948 3059 5234 ...</a:t>
            </a:r>
          </a:p>
          <a:p>
            <a:pPr marL="0" indent="0">
              <a:buNone/>
            </a:pPr>
            <a:r>
              <a:rPr lang="en-US" sz="1200" b="1" dirty="0">
                <a:latin typeface="Courier New"/>
                <a:cs typeface="Courier New"/>
              </a:rPr>
              <a:t> $ </a:t>
            </a:r>
            <a:r>
              <a:rPr lang="en-US" sz="1200" b="1" dirty="0" err="1">
                <a:latin typeface="Courier New"/>
                <a:cs typeface="Courier New"/>
              </a:rPr>
              <a:t>savings_balance</a:t>
            </a:r>
            <a:r>
              <a:rPr lang="en-US" sz="1200" b="1" dirty="0">
                <a:latin typeface="Courier New"/>
                <a:cs typeface="Courier New"/>
              </a:rPr>
              <a:t>     : Factor w/ 5 levels "&lt; 100 DM","&gt; 1000 DM",..: 5 1 1 1 1 5 4 1 2 1 ...</a:t>
            </a:r>
          </a:p>
          <a:p>
            <a:pPr marL="0" indent="0">
              <a:buNone/>
            </a:pPr>
            <a:r>
              <a:rPr lang="en-US" sz="1200" b="1" dirty="0">
                <a:latin typeface="Courier New"/>
                <a:cs typeface="Courier New"/>
              </a:rPr>
              <a:t> $ </a:t>
            </a:r>
            <a:r>
              <a:rPr lang="en-US" sz="1200" b="1" dirty="0" err="1">
                <a:latin typeface="Courier New"/>
                <a:cs typeface="Courier New"/>
              </a:rPr>
              <a:t>employment_duration</a:t>
            </a:r>
            <a:r>
              <a:rPr lang="en-US" sz="1200" b="1" dirty="0">
                <a:latin typeface="Courier New"/>
                <a:cs typeface="Courier New"/>
              </a:rPr>
              <a:t> : Factor w/ 5 levels "&lt; 1 year","&gt; 7 years",..: 2 3 4 4 3 3 2 3 4 5 ...</a:t>
            </a:r>
          </a:p>
          <a:p>
            <a:pPr marL="0" indent="0">
              <a:buNone/>
            </a:pPr>
            <a:r>
              <a:rPr lang="en-US" sz="1200" b="1" dirty="0">
                <a:latin typeface="Courier New"/>
                <a:cs typeface="Courier New"/>
              </a:rPr>
              <a:t> $ </a:t>
            </a:r>
            <a:r>
              <a:rPr lang="en-US" sz="1200" b="1" dirty="0" err="1">
                <a:latin typeface="Courier New"/>
                <a:cs typeface="Courier New"/>
              </a:rPr>
              <a:t>percent_of_income</a:t>
            </a:r>
            <a:r>
              <a:rPr lang="en-US" sz="1200" b="1" dirty="0">
                <a:latin typeface="Courier New"/>
                <a:cs typeface="Courier New"/>
              </a:rPr>
              <a:t>   : </a:t>
            </a:r>
            <a:r>
              <a:rPr lang="en-US" sz="1200" b="1" dirty="0" err="1">
                <a:latin typeface="Courier New"/>
                <a:cs typeface="Courier New"/>
              </a:rPr>
              <a:t>int</a:t>
            </a:r>
            <a:r>
              <a:rPr lang="en-US" sz="1200" b="1" dirty="0">
                <a:latin typeface="Courier New"/>
                <a:cs typeface="Courier New"/>
              </a:rPr>
              <a:t>  4 2 2 2 3 2 3 2 2 4 ...</a:t>
            </a:r>
          </a:p>
          <a:p>
            <a:pPr marL="0" indent="0">
              <a:buNone/>
            </a:pPr>
            <a:r>
              <a:rPr lang="en-US" sz="1200" b="1" dirty="0">
                <a:latin typeface="Courier New"/>
                <a:cs typeface="Courier New"/>
              </a:rPr>
              <a:t> $ </a:t>
            </a:r>
            <a:r>
              <a:rPr lang="en-US" sz="1200" b="1" dirty="0" err="1">
                <a:latin typeface="Courier New"/>
                <a:cs typeface="Courier New"/>
              </a:rPr>
              <a:t>years_at_residence</a:t>
            </a:r>
            <a:r>
              <a:rPr lang="en-US" sz="1200" b="1" dirty="0">
                <a:latin typeface="Courier New"/>
                <a:cs typeface="Courier New"/>
              </a:rPr>
              <a:t>  : </a:t>
            </a:r>
            <a:r>
              <a:rPr lang="en-US" sz="1200" b="1" dirty="0" err="1">
                <a:latin typeface="Courier New"/>
                <a:cs typeface="Courier New"/>
              </a:rPr>
              <a:t>int</a:t>
            </a:r>
            <a:r>
              <a:rPr lang="en-US" sz="1200" b="1" dirty="0">
                <a:latin typeface="Courier New"/>
                <a:cs typeface="Courier New"/>
              </a:rPr>
              <a:t>  4 2 3 4 4 4 4 2 4 2 ...</a:t>
            </a:r>
          </a:p>
          <a:p>
            <a:pPr marL="0" indent="0">
              <a:buNone/>
            </a:pPr>
            <a:r>
              <a:rPr lang="en-US" sz="1200" b="1" dirty="0">
                <a:latin typeface="Courier New"/>
                <a:cs typeface="Courier New"/>
              </a:rPr>
              <a:t> $ age                 : </a:t>
            </a:r>
            <a:r>
              <a:rPr lang="en-US" sz="1200" b="1" dirty="0" err="1">
                <a:latin typeface="Courier New"/>
                <a:cs typeface="Courier New"/>
              </a:rPr>
              <a:t>int</a:t>
            </a:r>
            <a:r>
              <a:rPr lang="en-US" sz="1200" b="1" dirty="0">
                <a:latin typeface="Courier New"/>
                <a:cs typeface="Courier New"/>
              </a:rPr>
              <a:t>  67 22 49 45 53 35 53 35 61 28 ...</a:t>
            </a:r>
          </a:p>
          <a:p>
            <a:pPr marL="0" indent="0">
              <a:buNone/>
            </a:pPr>
            <a:r>
              <a:rPr lang="en-US" sz="1200" b="1" dirty="0">
                <a:latin typeface="Courier New"/>
                <a:cs typeface="Courier New"/>
              </a:rPr>
              <a:t> $ </a:t>
            </a:r>
            <a:r>
              <a:rPr lang="en-US" sz="1200" b="1" dirty="0" err="1">
                <a:latin typeface="Courier New"/>
                <a:cs typeface="Courier New"/>
              </a:rPr>
              <a:t>other_credit</a:t>
            </a:r>
            <a:r>
              <a:rPr lang="en-US" sz="1200" b="1" dirty="0">
                <a:latin typeface="Courier New"/>
                <a:cs typeface="Courier New"/>
              </a:rPr>
              <a:t>        : Factor w/ 3 levels "</a:t>
            </a:r>
            <a:r>
              <a:rPr lang="en-US" sz="1200" b="1" dirty="0" err="1">
                <a:latin typeface="Courier New"/>
                <a:cs typeface="Courier New"/>
              </a:rPr>
              <a:t>bank","none</a:t>
            </a:r>
            <a:r>
              <a:rPr lang="en-US" sz="1200" b="1" dirty="0">
                <a:latin typeface="Courier New"/>
                <a:cs typeface="Courier New"/>
              </a:rPr>
              <a:t>",..: 2 2 2 2 2 2 2 2 2 2 ...</a:t>
            </a:r>
          </a:p>
          <a:p>
            <a:pPr marL="0" indent="0">
              <a:buNone/>
            </a:pPr>
            <a:r>
              <a:rPr lang="en-US" sz="1200" b="1" dirty="0">
                <a:latin typeface="Courier New"/>
                <a:cs typeface="Courier New"/>
              </a:rPr>
              <a:t> $ housing             : Factor w/ 3 levels "</a:t>
            </a:r>
            <a:r>
              <a:rPr lang="en-US" sz="1200" b="1" dirty="0" err="1">
                <a:latin typeface="Courier New"/>
                <a:cs typeface="Courier New"/>
              </a:rPr>
              <a:t>other","own</a:t>
            </a:r>
            <a:r>
              <a:rPr lang="en-US" sz="1200" b="1" dirty="0">
                <a:latin typeface="Courier New"/>
                <a:cs typeface="Courier New"/>
              </a:rPr>
              <a:t>",..: 2 2 2 1 1 1 2 3 2 2 ...</a:t>
            </a:r>
          </a:p>
          <a:p>
            <a:pPr marL="0" indent="0">
              <a:buNone/>
            </a:pPr>
            <a:r>
              <a:rPr lang="en-US" sz="1200" b="1" dirty="0">
                <a:latin typeface="Courier New"/>
                <a:cs typeface="Courier New"/>
              </a:rPr>
              <a:t> $ </a:t>
            </a:r>
            <a:r>
              <a:rPr lang="en-US" sz="1200" b="1" dirty="0" err="1">
                <a:latin typeface="Courier New"/>
                <a:cs typeface="Courier New"/>
              </a:rPr>
              <a:t>existing_loans_count</a:t>
            </a:r>
            <a:r>
              <a:rPr lang="en-US" sz="1200" b="1" dirty="0">
                <a:latin typeface="Courier New"/>
                <a:cs typeface="Courier New"/>
              </a:rPr>
              <a:t>: </a:t>
            </a:r>
            <a:r>
              <a:rPr lang="en-US" sz="1200" b="1" dirty="0" err="1">
                <a:latin typeface="Courier New"/>
                <a:cs typeface="Courier New"/>
              </a:rPr>
              <a:t>int</a:t>
            </a:r>
            <a:r>
              <a:rPr lang="en-US" sz="1200" b="1" dirty="0">
                <a:latin typeface="Courier New"/>
                <a:cs typeface="Courier New"/>
              </a:rPr>
              <a:t>  2 1 1 1 2 1 1 1 1 2 ...</a:t>
            </a:r>
          </a:p>
          <a:p>
            <a:pPr marL="0" indent="0">
              <a:buNone/>
            </a:pPr>
            <a:r>
              <a:rPr lang="en-US" sz="1200" b="1" dirty="0">
                <a:latin typeface="Courier New"/>
                <a:cs typeface="Courier New"/>
              </a:rPr>
              <a:t> $ job                 : Factor w/ 4 levels "</a:t>
            </a:r>
            <a:r>
              <a:rPr lang="en-US" sz="1200" b="1" dirty="0" err="1">
                <a:latin typeface="Courier New"/>
                <a:cs typeface="Courier New"/>
              </a:rPr>
              <a:t>management","skilled</a:t>
            </a:r>
            <a:r>
              <a:rPr lang="en-US" sz="1200" b="1" dirty="0">
                <a:latin typeface="Courier New"/>
                <a:cs typeface="Courier New"/>
              </a:rPr>
              <a:t>",..: 2 2 4 2 2 4 2 1 4 1 ...</a:t>
            </a:r>
          </a:p>
          <a:p>
            <a:pPr marL="0" indent="0">
              <a:buNone/>
            </a:pPr>
            <a:r>
              <a:rPr lang="en-US" sz="1200" b="1" dirty="0">
                <a:latin typeface="Courier New"/>
                <a:cs typeface="Courier New"/>
              </a:rPr>
              <a:t> $ dependents          : </a:t>
            </a:r>
            <a:r>
              <a:rPr lang="en-US" sz="1200" b="1" dirty="0" err="1">
                <a:latin typeface="Courier New"/>
                <a:cs typeface="Courier New"/>
              </a:rPr>
              <a:t>int</a:t>
            </a:r>
            <a:r>
              <a:rPr lang="en-US" sz="1200" b="1" dirty="0">
                <a:latin typeface="Courier New"/>
                <a:cs typeface="Courier New"/>
              </a:rPr>
              <a:t>  1 1 2 2 2 2 1 1 1 1 ...</a:t>
            </a:r>
          </a:p>
          <a:p>
            <a:pPr marL="0" indent="0">
              <a:buNone/>
            </a:pPr>
            <a:r>
              <a:rPr lang="en-US" sz="1200" b="1" dirty="0">
                <a:latin typeface="Courier New"/>
                <a:cs typeface="Courier New"/>
              </a:rPr>
              <a:t> $ phone               : Factor w/ 2 levels "</a:t>
            </a:r>
            <a:r>
              <a:rPr lang="en-US" sz="1200" b="1" dirty="0" err="1">
                <a:latin typeface="Courier New"/>
                <a:cs typeface="Courier New"/>
              </a:rPr>
              <a:t>no","yes</a:t>
            </a:r>
            <a:r>
              <a:rPr lang="en-US" sz="1200" b="1" dirty="0">
                <a:latin typeface="Courier New"/>
                <a:cs typeface="Courier New"/>
              </a:rPr>
              <a:t>": 2 1 1 1 1 2 1 2 1 1 ...</a:t>
            </a:r>
          </a:p>
          <a:p>
            <a:pPr marL="0" indent="0">
              <a:buNone/>
            </a:pPr>
            <a:r>
              <a:rPr lang="en-US" sz="1200" b="1" dirty="0">
                <a:latin typeface="Courier New"/>
                <a:cs typeface="Courier New"/>
              </a:rPr>
              <a:t> $ default             : Factor w/ 2 levels "</a:t>
            </a:r>
            <a:r>
              <a:rPr lang="en-US" sz="1200" b="1" dirty="0" err="1">
                <a:latin typeface="Courier New"/>
                <a:cs typeface="Courier New"/>
              </a:rPr>
              <a:t>no","yes</a:t>
            </a:r>
            <a:r>
              <a:rPr lang="en-US" sz="1200" b="1" dirty="0">
                <a:latin typeface="Courier New"/>
                <a:cs typeface="Courier New"/>
              </a:rPr>
              <a:t>": 1 2 1 1 2 1 1 1 1 2 </a:t>
            </a:r>
            <a:r>
              <a:rPr lang="en-US" sz="1200" b="1" dirty="0" smtClean="0">
                <a:latin typeface="Courier New"/>
                <a:cs typeface="Courier New"/>
              </a:rPr>
              <a:t>…</a:t>
            </a:r>
            <a:endParaRPr lang="en-US" sz="1200" b="1" dirty="0">
              <a:latin typeface="Courier New"/>
              <a:cs typeface="Courier New"/>
            </a:endParaRPr>
          </a:p>
        </p:txBody>
      </p:sp>
    </p:spTree>
    <p:extLst>
      <p:ext uri="{BB962C8B-B14F-4D97-AF65-F5344CB8AC3E}">
        <p14:creationId xmlns:p14="http://schemas.microsoft.com/office/powerpoint/2010/main" val="14189425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 Investigate the data</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&gt; table(</a:t>
            </a:r>
            <a:r>
              <a:rPr lang="en-US" dirty="0" err="1"/>
              <a:t>credit$checking_balance</a:t>
            </a:r>
            <a:r>
              <a:rPr lang="en-US" dirty="0"/>
              <a:t>)</a:t>
            </a:r>
          </a:p>
          <a:p>
            <a:pPr marL="0" indent="0">
              <a:buNone/>
            </a:pPr>
            <a:endParaRPr lang="en-US" dirty="0"/>
          </a:p>
          <a:p>
            <a:pPr marL="0" indent="0">
              <a:buNone/>
            </a:pPr>
            <a:r>
              <a:rPr lang="en-US" dirty="0"/>
              <a:t>    &lt; 0 DM   &gt; 200 DM 1 - 200 DM    unknown </a:t>
            </a:r>
          </a:p>
          <a:p>
            <a:pPr marL="0" indent="0">
              <a:buNone/>
            </a:pPr>
            <a:r>
              <a:rPr lang="en-US" dirty="0"/>
              <a:t>       274         63        269        394 </a:t>
            </a:r>
          </a:p>
          <a:p>
            <a:pPr marL="0" indent="0">
              <a:buNone/>
            </a:pPr>
            <a:r>
              <a:rPr lang="en-US" dirty="0"/>
              <a:t>&gt; table(</a:t>
            </a:r>
            <a:r>
              <a:rPr lang="en-US" dirty="0" err="1"/>
              <a:t>credit$savings_balance</a:t>
            </a:r>
            <a:r>
              <a:rPr lang="en-US" dirty="0"/>
              <a:t>)</a:t>
            </a:r>
          </a:p>
          <a:p>
            <a:pPr marL="0" indent="0">
              <a:buNone/>
            </a:pPr>
            <a:endParaRPr lang="en-US" dirty="0"/>
          </a:p>
          <a:p>
            <a:pPr marL="0" indent="0">
              <a:buNone/>
            </a:pPr>
            <a:r>
              <a:rPr lang="en-US" dirty="0"/>
              <a:t>     &lt; 100 DM     &gt; 1000 DM  100 - 500 DM 500 - 1000 DM       unknown </a:t>
            </a:r>
          </a:p>
          <a:p>
            <a:pPr marL="0" indent="0">
              <a:buNone/>
            </a:pPr>
            <a:r>
              <a:rPr lang="en-US" dirty="0"/>
              <a:t>          603            48           103            63           183 </a:t>
            </a:r>
          </a:p>
          <a:p>
            <a:pPr marL="0" indent="0">
              <a:buNone/>
            </a:pPr>
            <a:r>
              <a:rPr lang="en-US" dirty="0" smtClean="0"/>
              <a:t>&gt; </a:t>
            </a:r>
            <a:r>
              <a:rPr lang="en-US" dirty="0"/>
              <a:t>summary(</a:t>
            </a:r>
            <a:r>
              <a:rPr lang="en-US" dirty="0" err="1"/>
              <a:t>credit$months_loan_duration</a:t>
            </a:r>
            <a:r>
              <a:rPr lang="en-US" dirty="0"/>
              <a:t>)</a:t>
            </a:r>
          </a:p>
          <a:p>
            <a:pPr marL="0" indent="0">
              <a:buNone/>
            </a:pPr>
            <a:r>
              <a:rPr lang="en-US" dirty="0"/>
              <a:t>   Min. 1st Qu.  Median    Mean 3rd Qu.    Max. </a:t>
            </a:r>
          </a:p>
          <a:p>
            <a:pPr marL="0" indent="0">
              <a:buNone/>
            </a:pPr>
            <a:r>
              <a:rPr lang="en-US" dirty="0"/>
              <a:t>    4.0    12.0    18.0    20.9    24.0    72.0 </a:t>
            </a:r>
          </a:p>
          <a:p>
            <a:pPr marL="0" indent="0">
              <a:buNone/>
            </a:pPr>
            <a:r>
              <a:rPr lang="en-US" dirty="0"/>
              <a:t>&gt; summary(</a:t>
            </a:r>
            <a:r>
              <a:rPr lang="en-US" dirty="0" err="1"/>
              <a:t>credit$amount</a:t>
            </a:r>
            <a:r>
              <a:rPr lang="en-US" dirty="0"/>
              <a:t>)</a:t>
            </a:r>
          </a:p>
          <a:p>
            <a:pPr marL="0" indent="0">
              <a:buNone/>
            </a:pPr>
            <a:r>
              <a:rPr lang="en-US" dirty="0"/>
              <a:t>   Min. 1st Qu.  Median    Mean 3rd Qu.    Max. </a:t>
            </a:r>
          </a:p>
          <a:p>
            <a:pPr marL="0" indent="0">
              <a:buNone/>
            </a:pPr>
            <a:r>
              <a:rPr lang="en-US" dirty="0"/>
              <a:t>    250    1366    2320    3271    3972   18420 </a:t>
            </a:r>
          </a:p>
        </p:txBody>
      </p:sp>
    </p:spTree>
    <p:extLst>
      <p:ext uri="{BB962C8B-B14F-4D97-AF65-F5344CB8AC3E}">
        <p14:creationId xmlns:p14="http://schemas.microsoft.com/office/powerpoint/2010/main" val="23457132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 the data examples!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&gt; </a:t>
            </a:r>
            <a:r>
              <a:rPr lang="en-US" dirty="0" err="1" smtClean="0"/>
              <a:t>set.seed</a:t>
            </a:r>
            <a:r>
              <a:rPr lang="en-US" dirty="0" smtClean="0"/>
              <a:t>(12345)</a:t>
            </a:r>
          </a:p>
          <a:p>
            <a:pPr marL="0" indent="0">
              <a:buNone/>
            </a:pPr>
            <a:r>
              <a:rPr lang="en-US" dirty="0" smtClean="0"/>
              <a:t>&gt;</a:t>
            </a:r>
            <a:r>
              <a:rPr lang="en-US" dirty="0" err="1" smtClean="0"/>
              <a:t>credit_rand</a:t>
            </a:r>
            <a:r>
              <a:rPr lang="en-US" dirty="0" smtClean="0"/>
              <a:t> &lt;- credit[order(</a:t>
            </a:r>
            <a:r>
              <a:rPr lang="en-US" dirty="0" err="1" smtClean="0"/>
              <a:t>runif</a:t>
            </a:r>
            <a:r>
              <a:rPr lang="en-US" dirty="0" smtClean="0"/>
              <a:t>(1000), ]</a:t>
            </a:r>
          </a:p>
          <a:p>
            <a:pPr marL="0" indent="0">
              <a:buNone/>
            </a:pPr>
            <a:endParaRPr lang="en-US" dirty="0"/>
          </a:p>
          <a:p>
            <a:r>
              <a:rPr lang="en-US" dirty="0" smtClean="0"/>
              <a:t>Somehow, this “uniform” distribution doesn’t repeat or miss any rows. E.g.,</a:t>
            </a:r>
          </a:p>
          <a:p>
            <a:pPr marL="0" indent="0">
              <a:buNone/>
            </a:pPr>
            <a:r>
              <a:rPr lang="en-US" dirty="0"/>
              <a:t>&gt; order(</a:t>
            </a:r>
            <a:r>
              <a:rPr lang="en-US" dirty="0" err="1"/>
              <a:t>runif</a:t>
            </a:r>
            <a:r>
              <a:rPr lang="en-US" dirty="0"/>
              <a:t>(10))</a:t>
            </a:r>
          </a:p>
          <a:p>
            <a:pPr marL="0" indent="0">
              <a:buNone/>
            </a:pPr>
            <a:r>
              <a:rPr lang="en-US" dirty="0"/>
              <a:t> [1]  4  2  1  3 10  6  5  7  9  8</a:t>
            </a:r>
            <a:endParaRPr lang="en-US" dirty="0" smtClean="0"/>
          </a:p>
          <a:p>
            <a:r>
              <a:rPr lang="en-US" dirty="0" smtClean="0"/>
              <a:t>Obviously important to make a new matrix!</a:t>
            </a:r>
            <a:endParaRPr lang="en-US" dirty="0"/>
          </a:p>
        </p:txBody>
      </p:sp>
    </p:spTree>
    <p:extLst>
      <p:ext uri="{BB962C8B-B14F-4D97-AF65-F5344CB8AC3E}">
        <p14:creationId xmlns:p14="http://schemas.microsoft.com/office/powerpoint/2010/main" val="36113172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into training and testing sets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And compare to be sure they are “comparable”:</a:t>
            </a:r>
          </a:p>
          <a:p>
            <a:pPr marL="0" indent="0">
              <a:buNone/>
            </a:pPr>
            <a:endParaRPr lang="en-US" dirty="0" smtClean="0"/>
          </a:p>
          <a:p>
            <a:pPr marL="0" indent="0">
              <a:buNone/>
            </a:pPr>
            <a:r>
              <a:rPr lang="en-US" dirty="0" smtClean="0"/>
              <a:t>&gt; </a:t>
            </a:r>
            <a:r>
              <a:rPr lang="en-US" dirty="0" err="1"/>
              <a:t>prop.table</a:t>
            </a:r>
            <a:r>
              <a:rPr lang="en-US" dirty="0"/>
              <a:t>(table(</a:t>
            </a:r>
            <a:r>
              <a:rPr lang="en-US" dirty="0" err="1"/>
              <a:t>credit_train$default</a:t>
            </a:r>
            <a:r>
              <a:rPr lang="en-US" dirty="0"/>
              <a:t>))</a:t>
            </a:r>
          </a:p>
          <a:p>
            <a:pPr marL="0" indent="0">
              <a:buNone/>
            </a:pPr>
            <a:endParaRPr lang="en-US" dirty="0"/>
          </a:p>
          <a:p>
            <a:pPr marL="0" indent="0">
              <a:buNone/>
            </a:pPr>
            <a:r>
              <a:rPr lang="en-US" dirty="0"/>
              <a:t>       no       yes </a:t>
            </a:r>
          </a:p>
          <a:p>
            <a:pPr marL="0" indent="0">
              <a:buNone/>
            </a:pPr>
            <a:r>
              <a:rPr lang="en-US" dirty="0"/>
              <a:t>0.7022222 0.2977778 </a:t>
            </a:r>
          </a:p>
          <a:p>
            <a:pPr marL="0" indent="0">
              <a:buNone/>
            </a:pPr>
            <a:r>
              <a:rPr lang="en-US" dirty="0"/>
              <a:t>&gt; </a:t>
            </a:r>
            <a:r>
              <a:rPr lang="en-US" dirty="0" err="1"/>
              <a:t>prop.table</a:t>
            </a:r>
            <a:r>
              <a:rPr lang="en-US" dirty="0"/>
              <a:t>(table(</a:t>
            </a:r>
            <a:r>
              <a:rPr lang="en-US" dirty="0" err="1"/>
              <a:t>credit_test$default</a:t>
            </a:r>
            <a:r>
              <a:rPr lang="en-US" dirty="0"/>
              <a:t>))</a:t>
            </a:r>
          </a:p>
          <a:p>
            <a:pPr marL="0" indent="0">
              <a:buNone/>
            </a:pPr>
            <a:endParaRPr lang="en-US" dirty="0"/>
          </a:p>
          <a:p>
            <a:pPr marL="0" indent="0">
              <a:buNone/>
            </a:pPr>
            <a:r>
              <a:rPr lang="en-US" dirty="0"/>
              <a:t>  no  yes </a:t>
            </a:r>
          </a:p>
          <a:p>
            <a:pPr marL="0" indent="0">
              <a:buNone/>
            </a:pPr>
            <a:r>
              <a:rPr lang="en-US" dirty="0"/>
              <a:t>0.68 0.32 </a:t>
            </a:r>
          </a:p>
        </p:txBody>
      </p:sp>
    </p:spTree>
    <p:extLst>
      <p:ext uri="{BB962C8B-B14F-4D97-AF65-F5344CB8AC3E}">
        <p14:creationId xmlns:p14="http://schemas.microsoft.com/office/powerpoint/2010/main" val="1793097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ision-tre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84" y="4149401"/>
            <a:ext cx="5016500" cy="2362200"/>
          </a:xfrm>
          <a:prstGeom prst="rect">
            <a:avLst/>
          </a:prstGeom>
        </p:spPr>
      </p:pic>
      <p:sp>
        <p:nvSpPr>
          <p:cNvPr id="2" name="Title 1"/>
          <p:cNvSpPr>
            <a:spLocks noGrp="1"/>
          </p:cNvSpPr>
          <p:nvPr>
            <p:ph type="title"/>
          </p:nvPr>
        </p:nvSpPr>
        <p:spPr>
          <a:xfrm>
            <a:off x="457200" y="171672"/>
            <a:ext cx="8229600" cy="1143000"/>
          </a:xfrm>
        </p:spPr>
        <p:txBody>
          <a:bodyPr/>
          <a:lstStyle/>
          <a:p>
            <a:r>
              <a:rPr lang="en-US" dirty="0" smtClean="0"/>
              <a:t>Decision trees</a:t>
            </a:r>
            <a:endParaRPr lang="en-US" dirty="0"/>
          </a:p>
        </p:txBody>
      </p:sp>
      <p:sp>
        <p:nvSpPr>
          <p:cNvPr id="3" name="Content Placeholder 2"/>
          <p:cNvSpPr>
            <a:spLocks noGrp="1"/>
          </p:cNvSpPr>
          <p:nvPr>
            <p:ph idx="1"/>
          </p:nvPr>
        </p:nvSpPr>
        <p:spPr>
          <a:xfrm>
            <a:off x="457200" y="1415834"/>
            <a:ext cx="8229600" cy="4525963"/>
          </a:xfrm>
        </p:spPr>
        <p:txBody>
          <a:bodyPr>
            <a:normAutofit/>
          </a:bodyPr>
          <a:lstStyle/>
          <a:p>
            <a:r>
              <a:rPr lang="en-US" sz="2800" dirty="0" smtClean="0"/>
              <a:t>A lot like a diagnostic flow chart.</a:t>
            </a:r>
          </a:p>
          <a:p>
            <a:pPr lvl="1"/>
            <a:r>
              <a:rPr lang="en-US" sz="2400" dirty="0" smtClean="0"/>
              <a:t>A series of logical decisions</a:t>
            </a:r>
          </a:p>
          <a:p>
            <a:pPr lvl="1"/>
            <a:r>
              <a:rPr lang="en-US" sz="2400" dirty="0" smtClean="0"/>
              <a:t>Begin at root node</a:t>
            </a:r>
          </a:p>
          <a:p>
            <a:pPr lvl="1"/>
            <a:r>
              <a:rPr lang="en-US" sz="2400" dirty="0" smtClean="0"/>
              <a:t>Nodes = decision points</a:t>
            </a:r>
          </a:p>
          <a:p>
            <a:pPr lvl="1"/>
            <a:r>
              <a:rPr lang="en-US" sz="2400" dirty="0" smtClean="0"/>
              <a:t>Branches show the flow</a:t>
            </a:r>
          </a:p>
          <a:p>
            <a:pPr lvl="1"/>
            <a:r>
              <a:rPr lang="en-US" sz="2400" dirty="0" smtClean="0"/>
              <a:t>Terminated by leaf nodes = final result</a:t>
            </a:r>
          </a:p>
          <a:p>
            <a:r>
              <a:rPr lang="en-US" sz="2800" dirty="0" smtClean="0"/>
              <a:t>Can also be just </a:t>
            </a:r>
            <a:br>
              <a:rPr lang="en-US" sz="2800" dirty="0" smtClean="0"/>
            </a:br>
            <a:r>
              <a:rPr lang="en-US" sz="2800" dirty="0" smtClean="0"/>
              <a:t>descriptive (</a:t>
            </a:r>
            <a:r>
              <a:rPr lang="en-US" sz="2800" dirty="0" err="1" smtClean="0"/>
              <a:t>vs</a:t>
            </a:r>
            <a:r>
              <a:rPr lang="en-US" sz="2800" dirty="0" smtClean="0"/>
              <a:t> </a:t>
            </a:r>
            <a:br>
              <a:rPr lang="en-US" sz="2800" dirty="0" smtClean="0"/>
            </a:br>
            <a:r>
              <a:rPr lang="en-US" sz="2800" dirty="0" smtClean="0"/>
              <a:t>supervised </a:t>
            </a:r>
            <a:br>
              <a:rPr lang="en-US" sz="2800" dirty="0" smtClean="0"/>
            </a:br>
            <a:r>
              <a:rPr lang="en-US" sz="2800" dirty="0" smtClean="0"/>
              <a:t>learning)</a:t>
            </a:r>
            <a:endParaRPr lang="en-US" sz="2800" dirty="0"/>
          </a:p>
        </p:txBody>
      </p:sp>
    </p:spTree>
    <p:extLst>
      <p:ext uri="{BB962C8B-B14F-4D97-AF65-F5344CB8AC3E}">
        <p14:creationId xmlns:p14="http://schemas.microsoft.com/office/powerpoint/2010/main" val="36924680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Train a model on the data</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&gt; </a:t>
            </a:r>
            <a:r>
              <a:rPr lang="en-US" dirty="0" err="1"/>
              <a:t>credit_model</a:t>
            </a:r>
            <a:endParaRPr lang="en-US" dirty="0"/>
          </a:p>
          <a:p>
            <a:pPr marL="0" indent="0">
              <a:buNone/>
            </a:pPr>
            <a:endParaRPr lang="en-US" dirty="0"/>
          </a:p>
          <a:p>
            <a:pPr marL="0" indent="0">
              <a:buNone/>
            </a:pPr>
            <a:r>
              <a:rPr lang="en-US" dirty="0"/>
              <a:t>Call:</a:t>
            </a:r>
          </a:p>
          <a:p>
            <a:pPr marL="0" indent="0">
              <a:buNone/>
            </a:pPr>
            <a:r>
              <a:rPr lang="en-US" dirty="0"/>
              <a:t>C5.0.default(x = </a:t>
            </a:r>
            <a:r>
              <a:rPr lang="en-US" dirty="0" err="1"/>
              <a:t>credit_train</a:t>
            </a:r>
            <a:r>
              <a:rPr lang="en-US" dirty="0"/>
              <a:t>[-17], y = </a:t>
            </a:r>
            <a:r>
              <a:rPr lang="en-US" dirty="0" err="1"/>
              <a:t>credit_train$default</a:t>
            </a:r>
            <a:r>
              <a:rPr lang="en-US" dirty="0"/>
              <a:t>)</a:t>
            </a:r>
          </a:p>
          <a:p>
            <a:pPr marL="0" indent="0">
              <a:buNone/>
            </a:pPr>
            <a:endParaRPr lang="en-US" dirty="0"/>
          </a:p>
          <a:p>
            <a:pPr marL="0" indent="0">
              <a:buNone/>
            </a:pPr>
            <a:r>
              <a:rPr lang="en-US" dirty="0"/>
              <a:t>Classification Tree</a:t>
            </a:r>
          </a:p>
          <a:p>
            <a:pPr marL="0" indent="0">
              <a:buNone/>
            </a:pPr>
            <a:r>
              <a:rPr lang="en-US" dirty="0"/>
              <a:t>Number of samples: 900 </a:t>
            </a:r>
          </a:p>
          <a:p>
            <a:pPr marL="0" indent="0">
              <a:buNone/>
            </a:pPr>
            <a:r>
              <a:rPr lang="en-US" dirty="0"/>
              <a:t>Number of predictors: 16 </a:t>
            </a:r>
          </a:p>
          <a:p>
            <a:pPr marL="0" indent="0">
              <a:buNone/>
            </a:pPr>
            <a:endParaRPr lang="en-US" dirty="0"/>
          </a:p>
          <a:p>
            <a:pPr marL="0" indent="0">
              <a:buNone/>
            </a:pPr>
            <a:r>
              <a:rPr lang="en-US" dirty="0"/>
              <a:t>Tree size: 67 </a:t>
            </a:r>
          </a:p>
          <a:p>
            <a:pPr marL="0" indent="0">
              <a:buNone/>
            </a:pPr>
            <a:endParaRPr lang="en-US" dirty="0"/>
          </a:p>
          <a:p>
            <a:pPr marL="0" indent="0">
              <a:buNone/>
            </a:pPr>
            <a:r>
              <a:rPr lang="en-US" dirty="0">
                <a:solidFill>
                  <a:srgbClr val="FF0000"/>
                </a:solidFill>
              </a:rPr>
              <a:t>Non-standard options: attempt to group attributes</a:t>
            </a:r>
          </a:p>
          <a:p>
            <a:pPr marL="0" indent="0">
              <a:buNone/>
            </a:pPr>
            <a:endParaRPr lang="en-US" dirty="0"/>
          </a:p>
          <a:p>
            <a:pPr marL="0" indent="0">
              <a:buNone/>
            </a:pPr>
            <a:r>
              <a:rPr lang="en-US" dirty="0"/>
              <a:t>&gt; </a:t>
            </a:r>
          </a:p>
        </p:txBody>
      </p:sp>
      <p:sp>
        <p:nvSpPr>
          <p:cNvPr id="4" name="TextBox 3"/>
          <p:cNvSpPr txBox="1"/>
          <p:nvPr/>
        </p:nvSpPr>
        <p:spPr>
          <a:xfrm>
            <a:off x="6075990" y="4925228"/>
            <a:ext cx="3158134" cy="923330"/>
          </a:xfrm>
          <a:prstGeom prst="rect">
            <a:avLst/>
          </a:prstGeom>
          <a:noFill/>
        </p:spPr>
        <p:txBody>
          <a:bodyPr wrap="square" rtlCol="0">
            <a:spAutoFit/>
          </a:bodyPr>
          <a:lstStyle/>
          <a:p>
            <a:r>
              <a:rPr lang="en-US" dirty="0" smtClean="0"/>
              <a:t>Lantz doesn’t explain this message, but it appears in other examples on the web.</a:t>
            </a:r>
            <a:endParaRPr lang="en-US" dirty="0"/>
          </a:p>
        </p:txBody>
      </p:sp>
      <p:sp>
        <p:nvSpPr>
          <p:cNvPr id="5" name="TextBox 4"/>
          <p:cNvSpPr txBox="1"/>
          <p:nvPr/>
        </p:nvSpPr>
        <p:spPr>
          <a:xfrm>
            <a:off x="3771909" y="3361518"/>
            <a:ext cx="3158134" cy="646331"/>
          </a:xfrm>
          <a:prstGeom prst="rect">
            <a:avLst/>
          </a:prstGeom>
          <a:noFill/>
        </p:spPr>
        <p:txBody>
          <a:bodyPr wrap="square" rtlCol="0">
            <a:spAutoFit/>
          </a:bodyPr>
          <a:lstStyle/>
          <a:p>
            <a:r>
              <a:rPr lang="en-US" dirty="0" smtClean="0"/>
              <a:t>Two ways of naming the dependent variable here!</a:t>
            </a:r>
            <a:endParaRPr lang="en-US" dirty="0"/>
          </a:p>
        </p:txBody>
      </p:sp>
      <p:cxnSp>
        <p:nvCxnSpPr>
          <p:cNvPr id="7" name="Straight Arrow Connector 6"/>
          <p:cNvCxnSpPr/>
          <p:nvPr/>
        </p:nvCxnSpPr>
        <p:spPr>
          <a:xfrm flipH="1" flipV="1">
            <a:off x="3771909" y="2883063"/>
            <a:ext cx="604853" cy="478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801355" y="2883063"/>
            <a:ext cx="85819" cy="478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545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results</a:t>
            </a:r>
            <a:endParaRPr lang="en-US" dirty="0"/>
          </a:p>
        </p:txBody>
      </p:sp>
      <p:sp>
        <p:nvSpPr>
          <p:cNvPr id="3" name="Content Placeholder 2"/>
          <p:cNvSpPr>
            <a:spLocks noGrp="1"/>
          </p:cNvSpPr>
          <p:nvPr>
            <p:ph sz="half" idx="1"/>
          </p:nvPr>
        </p:nvSpPr>
        <p:spPr>
          <a:xfrm>
            <a:off x="457200" y="1600200"/>
            <a:ext cx="4038600" cy="5041141"/>
          </a:xfrm>
        </p:spPr>
        <p:txBody>
          <a:bodyPr>
            <a:normAutofit fontScale="92500" lnSpcReduction="10000"/>
          </a:bodyPr>
          <a:lstStyle/>
          <a:p>
            <a:pPr marL="0" indent="0">
              <a:buNone/>
            </a:pPr>
            <a:r>
              <a:rPr lang="en-US" sz="1200" b="1" dirty="0"/>
              <a:t>&gt; summary(</a:t>
            </a:r>
            <a:r>
              <a:rPr lang="en-US" sz="1200" b="1" dirty="0" err="1"/>
              <a:t>credit_model</a:t>
            </a:r>
            <a:r>
              <a:rPr lang="en-US" sz="1200" b="1" dirty="0"/>
              <a:t>)</a:t>
            </a:r>
          </a:p>
          <a:p>
            <a:pPr marL="0" indent="0">
              <a:buNone/>
            </a:pPr>
            <a:endParaRPr lang="en-US" sz="1200" b="1" dirty="0"/>
          </a:p>
          <a:p>
            <a:pPr marL="0" indent="0">
              <a:buNone/>
            </a:pPr>
            <a:r>
              <a:rPr lang="en-US" sz="1200" b="1" dirty="0"/>
              <a:t>Call:</a:t>
            </a:r>
          </a:p>
          <a:p>
            <a:pPr marL="0" indent="0">
              <a:buNone/>
            </a:pPr>
            <a:r>
              <a:rPr lang="en-US" sz="1200" b="1" dirty="0"/>
              <a:t>C5.0.default(x = </a:t>
            </a:r>
            <a:r>
              <a:rPr lang="en-US" sz="1200" b="1" dirty="0" err="1"/>
              <a:t>credit_train</a:t>
            </a:r>
            <a:r>
              <a:rPr lang="en-US" sz="1200" b="1" dirty="0"/>
              <a:t>[-17], y = </a:t>
            </a:r>
            <a:r>
              <a:rPr lang="en-US" sz="1200" b="1" dirty="0" err="1"/>
              <a:t>credit_train$default</a:t>
            </a:r>
            <a:r>
              <a:rPr lang="en-US" sz="1200" b="1" dirty="0"/>
              <a:t>)</a:t>
            </a:r>
          </a:p>
          <a:p>
            <a:pPr marL="0" indent="0">
              <a:buNone/>
            </a:pPr>
            <a:endParaRPr lang="en-US" sz="1200" b="1" dirty="0"/>
          </a:p>
          <a:p>
            <a:pPr marL="0" indent="0">
              <a:buNone/>
            </a:pPr>
            <a:endParaRPr lang="en-US" sz="1200" b="1" dirty="0"/>
          </a:p>
          <a:p>
            <a:pPr marL="0" indent="0">
              <a:buNone/>
            </a:pPr>
            <a:r>
              <a:rPr lang="en-US" sz="1200" b="1" dirty="0"/>
              <a:t>C5.0 [Release 2.07 GPL Edition]  	Fri Dec 12 07:07:27 2014</a:t>
            </a:r>
          </a:p>
          <a:p>
            <a:pPr marL="0" indent="0">
              <a:buNone/>
            </a:pPr>
            <a:r>
              <a:rPr lang="en-US" sz="1200" b="1" dirty="0"/>
              <a:t>-------------------------------</a:t>
            </a:r>
          </a:p>
          <a:p>
            <a:pPr marL="0" indent="0">
              <a:buNone/>
            </a:pPr>
            <a:endParaRPr lang="en-US" sz="1200" b="1" dirty="0"/>
          </a:p>
          <a:p>
            <a:pPr marL="0" indent="0">
              <a:buNone/>
            </a:pPr>
            <a:r>
              <a:rPr lang="en-US" sz="1200" b="1" dirty="0"/>
              <a:t>Class specified by attribute `outcome'</a:t>
            </a:r>
          </a:p>
          <a:p>
            <a:pPr marL="0" indent="0">
              <a:buNone/>
            </a:pPr>
            <a:endParaRPr lang="en-US" sz="1200" b="1" dirty="0"/>
          </a:p>
          <a:p>
            <a:pPr marL="0" indent="0">
              <a:buNone/>
            </a:pPr>
            <a:r>
              <a:rPr lang="en-US" sz="1200" b="1" dirty="0"/>
              <a:t>Read 900 cases (17 attributes) from </a:t>
            </a:r>
            <a:r>
              <a:rPr lang="en-US" sz="1200" b="1" dirty="0" err="1"/>
              <a:t>undefined.data</a:t>
            </a:r>
            <a:endParaRPr lang="en-US" sz="1200" b="1" dirty="0"/>
          </a:p>
          <a:p>
            <a:pPr marL="0" indent="0">
              <a:buNone/>
            </a:pPr>
            <a:endParaRPr lang="en-US" sz="1200" b="1" dirty="0"/>
          </a:p>
          <a:p>
            <a:pPr marL="0" indent="0">
              <a:buNone/>
            </a:pPr>
            <a:r>
              <a:rPr lang="en-US" sz="1200" b="1" dirty="0"/>
              <a:t>Decision tree:</a:t>
            </a:r>
          </a:p>
          <a:p>
            <a:pPr marL="0" indent="0">
              <a:buNone/>
            </a:pPr>
            <a:endParaRPr lang="en-US" sz="1200" b="1" dirty="0"/>
          </a:p>
          <a:p>
            <a:pPr marL="0" indent="0">
              <a:buNone/>
            </a:pPr>
            <a:r>
              <a:rPr lang="en-US" sz="1200" b="1" dirty="0" err="1"/>
              <a:t>checking_balance</a:t>
            </a:r>
            <a:r>
              <a:rPr lang="en-US" sz="1200" b="1" dirty="0"/>
              <a:t> = unknown: no (358/44)</a:t>
            </a:r>
          </a:p>
          <a:p>
            <a:pPr marL="0" indent="0">
              <a:buNone/>
            </a:pPr>
            <a:r>
              <a:rPr lang="en-US" sz="1200" b="1" dirty="0" err="1"/>
              <a:t>checking_balance</a:t>
            </a:r>
            <a:r>
              <a:rPr lang="en-US" sz="1200" b="1" dirty="0"/>
              <a:t> in {&lt; 0 DM,&gt; 200 DM,1 - 200 DM}:</a:t>
            </a:r>
          </a:p>
          <a:p>
            <a:pPr marL="0" indent="0">
              <a:buNone/>
            </a:pPr>
            <a:r>
              <a:rPr lang="en-US" sz="1200" b="1" dirty="0"/>
              <a:t>:...</a:t>
            </a:r>
            <a:r>
              <a:rPr lang="en-US" sz="1200" b="1" dirty="0" err="1"/>
              <a:t>credit_history</a:t>
            </a:r>
            <a:r>
              <a:rPr lang="en-US" sz="1200" b="1" dirty="0"/>
              <a:t> in {</a:t>
            </a:r>
            <a:r>
              <a:rPr lang="en-US" sz="1200" b="1" dirty="0" err="1"/>
              <a:t>perfect,very</a:t>
            </a:r>
            <a:r>
              <a:rPr lang="en-US" sz="1200" b="1" dirty="0"/>
              <a:t> good}:</a:t>
            </a:r>
          </a:p>
          <a:p>
            <a:pPr marL="0" indent="0">
              <a:buNone/>
            </a:pPr>
            <a:r>
              <a:rPr lang="en-US" sz="1200" b="1" dirty="0"/>
              <a:t>    :...dependents &gt; 1: yes (10/1)</a:t>
            </a:r>
          </a:p>
          <a:p>
            <a:pPr marL="0" indent="0">
              <a:buNone/>
            </a:pPr>
            <a:r>
              <a:rPr lang="en-US" sz="1200" b="1" dirty="0"/>
              <a:t>    :   dependents &lt;= 1:</a:t>
            </a:r>
          </a:p>
          <a:p>
            <a:pPr marL="0" indent="0">
              <a:buNone/>
            </a:pPr>
            <a:r>
              <a:rPr lang="en-US" sz="1200" b="1" dirty="0"/>
              <a:t>    :   :...</a:t>
            </a:r>
            <a:r>
              <a:rPr lang="en-US" sz="1200" b="1" dirty="0" err="1"/>
              <a:t>savings_balance</a:t>
            </a:r>
            <a:r>
              <a:rPr lang="en-US" sz="1200" b="1" dirty="0"/>
              <a:t> = &lt; 100 DM: yes (39/11)</a:t>
            </a:r>
          </a:p>
          <a:p>
            <a:pPr marL="0" indent="0">
              <a:buNone/>
            </a:pPr>
            <a:r>
              <a:rPr lang="en-US" sz="1200" b="1" dirty="0"/>
              <a:t>    :       </a:t>
            </a:r>
            <a:r>
              <a:rPr lang="en-US" sz="1200" b="1" dirty="0" err="1"/>
              <a:t>savings_balance</a:t>
            </a:r>
            <a:r>
              <a:rPr lang="en-US" sz="1200" b="1" dirty="0"/>
              <a:t> in {&gt; 1000 DM,500 - 1000 </a:t>
            </a:r>
            <a:r>
              <a:rPr lang="en-US" sz="1200" b="1" dirty="0" err="1"/>
              <a:t>DM,unknown</a:t>
            </a:r>
            <a:r>
              <a:rPr lang="en-US" sz="1200" b="1" dirty="0"/>
              <a:t>}: no (8/1)</a:t>
            </a:r>
          </a:p>
          <a:p>
            <a:pPr marL="0" indent="0">
              <a:buNone/>
            </a:pPr>
            <a:r>
              <a:rPr lang="en-US" sz="1200" b="1" dirty="0"/>
              <a:t>    :       </a:t>
            </a:r>
            <a:r>
              <a:rPr lang="en-US" sz="1200" b="1" dirty="0" err="1"/>
              <a:t>savings_balance</a:t>
            </a:r>
            <a:r>
              <a:rPr lang="en-US" sz="1200" b="1" dirty="0"/>
              <a:t> = 100 - 500 DM:</a:t>
            </a:r>
          </a:p>
          <a:p>
            <a:pPr marL="0" indent="0">
              <a:buNone/>
            </a:pPr>
            <a:r>
              <a:rPr lang="en-US" sz="1200" b="1" dirty="0"/>
              <a:t>    :       :...</a:t>
            </a:r>
            <a:r>
              <a:rPr lang="en-US" sz="1200" b="1" dirty="0" err="1"/>
              <a:t>checking_balance</a:t>
            </a:r>
            <a:r>
              <a:rPr lang="en-US" sz="1200" b="1" dirty="0"/>
              <a:t> = &lt; 0 DM: no (1)</a:t>
            </a:r>
          </a:p>
          <a:p>
            <a:pPr marL="0" indent="0">
              <a:buNone/>
            </a:pPr>
            <a:r>
              <a:rPr lang="en-US" sz="1200" b="1" dirty="0"/>
              <a:t>    :           </a:t>
            </a:r>
            <a:r>
              <a:rPr lang="en-US" sz="1200" b="1" dirty="0" err="1"/>
              <a:t>checking_balance</a:t>
            </a:r>
            <a:r>
              <a:rPr lang="en-US" sz="1200" b="1" dirty="0"/>
              <a:t> in {&gt; 200 DM,1 - 200 DM}: yes (5/1</a:t>
            </a:r>
            <a:r>
              <a:rPr lang="en-US" sz="1100" b="1" dirty="0"/>
              <a:t>)</a:t>
            </a:r>
          </a:p>
          <a:p>
            <a:pPr marL="0" indent="0">
              <a:buNone/>
            </a:pPr>
            <a:r>
              <a:rPr lang="en-US" sz="1100" b="1" dirty="0"/>
              <a:t>  </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sz="1100" b="1" dirty="0" err="1" smtClean="0"/>
              <a:t>credit_history</a:t>
            </a:r>
            <a:r>
              <a:rPr lang="en-US" sz="1100" b="1" dirty="0" smtClean="0"/>
              <a:t> </a:t>
            </a:r>
            <a:r>
              <a:rPr lang="en-US" sz="1100" b="1" dirty="0"/>
              <a:t>in {</a:t>
            </a:r>
            <a:r>
              <a:rPr lang="en-US" sz="1100" b="1" dirty="0" err="1"/>
              <a:t>critical,good,poor</a:t>
            </a:r>
            <a:r>
              <a:rPr lang="en-US" sz="1100" b="1" dirty="0"/>
              <a:t>}:</a:t>
            </a:r>
          </a:p>
          <a:p>
            <a:pPr marL="0" indent="0">
              <a:buNone/>
            </a:pPr>
            <a:r>
              <a:rPr lang="en-US" sz="1100" b="1" dirty="0"/>
              <a:t>    :...</a:t>
            </a:r>
            <a:r>
              <a:rPr lang="en-US" sz="1100" b="1" dirty="0" err="1"/>
              <a:t>months_loan_duration</a:t>
            </a:r>
            <a:r>
              <a:rPr lang="en-US" sz="1100" b="1" dirty="0"/>
              <a:t> &lt;= 11: no (87/14)</a:t>
            </a:r>
          </a:p>
          <a:p>
            <a:pPr marL="0" indent="0">
              <a:buNone/>
            </a:pPr>
            <a:r>
              <a:rPr lang="en-US" sz="1100" b="1" dirty="0"/>
              <a:t>        </a:t>
            </a:r>
            <a:r>
              <a:rPr lang="en-US" sz="1100" b="1" dirty="0" err="1"/>
              <a:t>months_loan_duration</a:t>
            </a:r>
            <a:r>
              <a:rPr lang="en-US" sz="1100" b="1" dirty="0"/>
              <a:t> &gt; 11:</a:t>
            </a:r>
          </a:p>
          <a:p>
            <a:pPr marL="0" indent="0">
              <a:buNone/>
            </a:pPr>
            <a:r>
              <a:rPr lang="en-US" sz="1100" b="1" dirty="0"/>
              <a:t>        :...</a:t>
            </a:r>
            <a:r>
              <a:rPr lang="en-US" sz="1100" b="1" dirty="0" err="1"/>
              <a:t>savings_balance</a:t>
            </a:r>
            <a:r>
              <a:rPr lang="en-US" sz="1100" b="1" dirty="0"/>
              <a:t> = &gt; 1000 DM: no (13)</a:t>
            </a:r>
          </a:p>
          <a:p>
            <a:pPr marL="0" indent="0">
              <a:buNone/>
            </a:pPr>
            <a:r>
              <a:rPr lang="en-US" sz="1100" b="1" dirty="0"/>
              <a:t>            </a:t>
            </a:r>
            <a:r>
              <a:rPr lang="en-US" sz="1100" b="1" dirty="0" err="1"/>
              <a:t>savings_balance</a:t>
            </a:r>
            <a:r>
              <a:rPr lang="en-US" sz="1100" b="1" dirty="0"/>
              <a:t> in {&lt; 100 DM,100 - 500 DM,500 - 1000 </a:t>
            </a:r>
            <a:r>
              <a:rPr lang="en-US" sz="1100" b="1" dirty="0" err="1"/>
              <a:t>DM,unknown</a:t>
            </a:r>
            <a:r>
              <a:rPr lang="en-US" sz="1100" b="1" dirty="0"/>
              <a:t>}:</a:t>
            </a:r>
          </a:p>
          <a:p>
            <a:pPr marL="0" indent="0">
              <a:buNone/>
            </a:pPr>
            <a:r>
              <a:rPr lang="en-US" sz="1100" b="1" dirty="0"/>
              <a:t>            :...</a:t>
            </a:r>
            <a:r>
              <a:rPr lang="en-US" sz="1100" b="1" dirty="0" err="1"/>
              <a:t>checking_balance</a:t>
            </a:r>
            <a:r>
              <a:rPr lang="en-US" sz="1100" b="1" dirty="0"/>
              <a:t> = &gt; 200 DM:</a:t>
            </a:r>
          </a:p>
          <a:p>
            <a:pPr marL="0" indent="0">
              <a:buNone/>
            </a:pPr>
            <a:r>
              <a:rPr lang="en-US" sz="1100" b="1" dirty="0"/>
              <a:t>                :...dependents &gt; 1: yes (3)</a:t>
            </a:r>
          </a:p>
          <a:p>
            <a:pPr marL="0" indent="0">
              <a:buNone/>
            </a:pPr>
            <a:r>
              <a:rPr lang="en-US" sz="1100" b="1" dirty="0"/>
              <a:t>                :   dependents &lt;= 1</a:t>
            </a:r>
            <a:r>
              <a:rPr lang="en-US" sz="1100" b="1" dirty="0" smtClean="0"/>
              <a:t>:</a:t>
            </a:r>
          </a:p>
          <a:p>
            <a:pPr marL="0" indent="0">
              <a:buNone/>
            </a:pPr>
            <a:r>
              <a:rPr lang="en-US" sz="1100" b="1" dirty="0"/>
              <a:t> :   :...</a:t>
            </a:r>
            <a:r>
              <a:rPr lang="en-US" sz="1100" b="1" dirty="0" err="1"/>
              <a:t>credit_history</a:t>
            </a:r>
            <a:r>
              <a:rPr lang="en-US" sz="1100" b="1" dirty="0"/>
              <a:t> in {</a:t>
            </a:r>
            <a:r>
              <a:rPr lang="en-US" sz="1100" b="1" dirty="0" err="1"/>
              <a:t>good,poor</a:t>
            </a:r>
            <a:r>
              <a:rPr lang="en-US" sz="1100" b="1" dirty="0"/>
              <a:t>}: no (23/3)</a:t>
            </a:r>
          </a:p>
          <a:p>
            <a:pPr marL="0" indent="0">
              <a:buNone/>
            </a:pPr>
            <a:r>
              <a:rPr lang="en-US" sz="1100" b="1" dirty="0"/>
              <a:t>                :       </a:t>
            </a:r>
            <a:r>
              <a:rPr lang="en-US" sz="1100" b="1" dirty="0" err="1"/>
              <a:t>credit_history</a:t>
            </a:r>
            <a:r>
              <a:rPr lang="en-US" sz="1100" b="1" dirty="0"/>
              <a:t> = critical:</a:t>
            </a:r>
          </a:p>
          <a:p>
            <a:pPr marL="0" indent="0">
              <a:buNone/>
            </a:pPr>
            <a:r>
              <a:rPr lang="en-US" sz="1100" b="1" dirty="0"/>
              <a:t>                :       :...amount &lt;= 2337: yes (3)</a:t>
            </a:r>
          </a:p>
          <a:p>
            <a:pPr marL="0" indent="0">
              <a:buNone/>
            </a:pPr>
            <a:r>
              <a:rPr lang="en-US" sz="1100" b="1" dirty="0"/>
              <a:t>                :           amount &gt; 2337: no (6)</a:t>
            </a:r>
          </a:p>
          <a:p>
            <a:pPr marL="0" indent="0">
              <a:buNone/>
            </a:pPr>
            <a:r>
              <a:rPr lang="en-US" sz="1100" b="1" dirty="0"/>
              <a:t>                </a:t>
            </a:r>
            <a:r>
              <a:rPr lang="en-US" sz="1100" b="1" dirty="0" err="1"/>
              <a:t>checking_balance</a:t>
            </a:r>
            <a:r>
              <a:rPr lang="en-US" sz="1100" b="1" dirty="0"/>
              <a:t> = 1 - 200 DM:</a:t>
            </a:r>
          </a:p>
          <a:p>
            <a:pPr marL="0" indent="0">
              <a:buNone/>
            </a:pPr>
            <a:r>
              <a:rPr lang="en-US" sz="1100" b="1" dirty="0"/>
              <a:t>                :...</a:t>
            </a:r>
            <a:r>
              <a:rPr lang="en-US" sz="1100" b="1" dirty="0" err="1"/>
              <a:t>savings_balance</a:t>
            </a:r>
            <a:r>
              <a:rPr lang="en-US" sz="1100" b="1" dirty="0"/>
              <a:t> = unknown: no (34/6)</a:t>
            </a:r>
          </a:p>
          <a:p>
            <a:pPr marL="0" indent="0">
              <a:buNone/>
            </a:pPr>
            <a:r>
              <a:rPr lang="en-US" sz="1100" b="1" dirty="0"/>
              <a:t>                :   </a:t>
            </a:r>
            <a:r>
              <a:rPr lang="en-US" sz="1100" b="1" dirty="0" err="1"/>
              <a:t>savings_balance</a:t>
            </a:r>
            <a:r>
              <a:rPr lang="en-US" sz="1100" b="1" dirty="0"/>
              <a:t> in {&lt; 100 DM,100 - 500 DM,500 - 1000 DM}:</a:t>
            </a:r>
          </a:p>
        </p:txBody>
      </p:sp>
      <p:sp>
        <p:nvSpPr>
          <p:cNvPr id="5" name="TextBox 4"/>
          <p:cNvSpPr txBox="1"/>
          <p:nvPr/>
        </p:nvSpPr>
        <p:spPr>
          <a:xfrm>
            <a:off x="4771529" y="4684977"/>
            <a:ext cx="4119305" cy="923330"/>
          </a:xfrm>
          <a:prstGeom prst="rect">
            <a:avLst/>
          </a:prstGeom>
          <a:noFill/>
        </p:spPr>
        <p:txBody>
          <a:bodyPr wrap="square" rtlCol="0">
            <a:spAutoFit/>
          </a:bodyPr>
          <a:lstStyle/>
          <a:p>
            <a:r>
              <a:rPr lang="en-US" dirty="0" smtClean="0"/>
              <a:t>If checking account balance is unknown, then classify as not likely to default!</a:t>
            </a:r>
          </a:p>
          <a:p>
            <a:r>
              <a:rPr lang="en-US" dirty="0" smtClean="0"/>
              <a:t>(But this was wrong in 44 of 358 cases.)</a:t>
            </a:r>
            <a:endParaRPr lang="en-US" dirty="0"/>
          </a:p>
        </p:txBody>
      </p:sp>
      <p:cxnSp>
        <p:nvCxnSpPr>
          <p:cNvPr id="7" name="Straight Arrow Connector 6"/>
          <p:cNvCxnSpPr/>
          <p:nvPr/>
        </p:nvCxnSpPr>
        <p:spPr>
          <a:xfrm flipH="1" flipV="1">
            <a:off x="3192462" y="4479044"/>
            <a:ext cx="1455738" cy="3260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063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Relook at the data!</a:t>
            </a:r>
            <a:endParaRPr lang="en-US" dirty="0"/>
          </a:p>
        </p:txBody>
      </p:sp>
      <p:sp>
        <p:nvSpPr>
          <p:cNvPr id="5" name="Content Placeholder 4"/>
          <p:cNvSpPr>
            <a:spLocks noGrp="1"/>
          </p:cNvSpPr>
          <p:nvPr>
            <p:ph idx="1"/>
          </p:nvPr>
        </p:nvSpPr>
        <p:spPr/>
        <p:txBody>
          <a:bodyPr>
            <a:normAutofit lnSpcReduction="10000"/>
          </a:bodyPr>
          <a:lstStyle/>
          <a:p>
            <a:r>
              <a:rPr lang="en-US" dirty="0" smtClean="0"/>
              <a:t>Why were there only 44 defaults out of 358 examples where the checking balance was unknown?</a:t>
            </a:r>
          </a:p>
          <a:p>
            <a:r>
              <a:rPr lang="en-US" dirty="0" smtClean="0"/>
              <a:t>Why did 9 out of 10 default when their credit history was very good or perfect, if they had more than one dependent?</a:t>
            </a:r>
          </a:p>
          <a:p>
            <a:r>
              <a:rPr lang="en-US" dirty="0" smtClean="0"/>
              <a:t>Why did only 6 of 26 default, whose checking balance was less than zero, if their job was “management”?</a:t>
            </a:r>
            <a:endParaRPr lang="en-US" dirty="0"/>
          </a:p>
        </p:txBody>
      </p:sp>
    </p:spTree>
    <p:extLst>
      <p:ext uri="{BB962C8B-B14F-4D97-AF65-F5344CB8AC3E}">
        <p14:creationId xmlns:p14="http://schemas.microsoft.com/office/powerpoint/2010/main" val="30157588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training results</a:t>
            </a:r>
            <a:endParaRPr lang="en-US" dirty="0"/>
          </a:p>
        </p:txBody>
      </p:sp>
      <p:sp>
        <p:nvSpPr>
          <p:cNvPr id="6" name="Content Placeholder 5"/>
          <p:cNvSpPr>
            <a:spLocks noGrp="1"/>
          </p:cNvSpPr>
          <p:nvPr>
            <p:ph idx="1"/>
          </p:nvPr>
        </p:nvSpPr>
        <p:spPr/>
        <p:txBody>
          <a:bodyPr>
            <a:normAutofit fontScale="70000" lnSpcReduction="20000"/>
          </a:bodyPr>
          <a:lstStyle/>
          <a:p>
            <a:pPr marL="0" indent="0">
              <a:buNone/>
            </a:pPr>
            <a:r>
              <a:rPr lang="en-US" dirty="0"/>
              <a:t>Evaluation on training data (900 cases):</a:t>
            </a:r>
          </a:p>
          <a:p>
            <a:pPr marL="0" indent="0">
              <a:buNone/>
            </a:pPr>
            <a:endParaRPr lang="en-US" dirty="0"/>
          </a:p>
          <a:p>
            <a:pPr marL="0" indent="0">
              <a:buNone/>
            </a:pPr>
            <a:r>
              <a:rPr lang="en-US" dirty="0"/>
              <a:t>	    Decision Tree   </a:t>
            </a:r>
          </a:p>
          <a:p>
            <a:pPr marL="0" indent="0">
              <a:buNone/>
            </a:pPr>
            <a:r>
              <a:rPr lang="en-US" dirty="0"/>
              <a:t>	  ----------------  </a:t>
            </a:r>
          </a:p>
          <a:p>
            <a:pPr marL="0" indent="0">
              <a:buNone/>
            </a:pPr>
            <a:r>
              <a:rPr lang="en-US" dirty="0"/>
              <a:t>	  Size      Errors  </a:t>
            </a:r>
          </a:p>
          <a:p>
            <a:pPr marL="0" indent="0">
              <a:buNone/>
            </a:pPr>
            <a:endParaRPr lang="en-US" dirty="0"/>
          </a:p>
          <a:p>
            <a:pPr marL="0" indent="0">
              <a:buNone/>
            </a:pPr>
            <a:r>
              <a:rPr lang="en-US" dirty="0"/>
              <a:t>	    66  125(13.9%)   &lt;&lt;</a:t>
            </a:r>
          </a:p>
          <a:p>
            <a:pPr marL="0" indent="0">
              <a:buNone/>
            </a:pPr>
            <a:endParaRPr lang="en-US" dirty="0"/>
          </a:p>
          <a:p>
            <a:pPr marL="0" indent="0">
              <a:buNone/>
            </a:pPr>
            <a:endParaRPr lang="en-US" dirty="0"/>
          </a:p>
          <a:p>
            <a:pPr marL="0" indent="0">
              <a:buNone/>
            </a:pPr>
            <a:r>
              <a:rPr lang="en-US" dirty="0"/>
              <a:t>	   (a)   (b)    &lt;-classified as</a:t>
            </a:r>
          </a:p>
          <a:p>
            <a:pPr marL="0" indent="0">
              <a:buNone/>
            </a:pPr>
            <a:r>
              <a:rPr lang="en-US" dirty="0"/>
              <a:t>	  ----  ----</a:t>
            </a:r>
          </a:p>
          <a:p>
            <a:pPr marL="0" indent="0">
              <a:buNone/>
            </a:pPr>
            <a:r>
              <a:rPr lang="en-US" dirty="0"/>
              <a:t>	   609    23    (a): class no</a:t>
            </a:r>
          </a:p>
          <a:p>
            <a:pPr marL="0" indent="0">
              <a:buNone/>
            </a:pPr>
            <a:r>
              <a:rPr lang="en-US" dirty="0"/>
              <a:t>	   102   166    (b): class yes</a:t>
            </a:r>
          </a:p>
        </p:txBody>
      </p:sp>
      <p:sp>
        <p:nvSpPr>
          <p:cNvPr id="7" name="Oval 6"/>
          <p:cNvSpPr/>
          <p:nvPr/>
        </p:nvSpPr>
        <p:spPr>
          <a:xfrm>
            <a:off x="1733540" y="5251293"/>
            <a:ext cx="583568" cy="4633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130724" y="5558142"/>
            <a:ext cx="583568" cy="4633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308113" y="5214922"/>
            <a:ext cx="3467082" cy="923330"/>
          </a:xfrm>
          <a:prstGeom prst="rect">
            <a:avLst/>
          </a:prstGeom>
          <a:noFill/>
        </p:spPr>
        <p:txBody>
          <a:bodyPr wrap="square" rtlCol="0">
            <a:spAutoFit/>
          </a:bodyPr>
          <a:lstStyle/>
          <a:p>
            <a:r>
              <a:rPr lang="en-US" dirty="0" smtClean="0"/>
              <a:t>E.g., 23 who did not default were classified with the defaults by the decision tree.</a:t>
            </a:r>
            <a:endParaRPr lang="en-US" dirty="0"/>
          </a:p>
        </p:txBody>
      </p:sp>
    </p:spTree>
    <p:extLst>
      <p:ext uri="{BB962C8B-B14F-4D97-AF65-F5344CB8AC3E}">
        <p14:creationId xmlns:p14="http://schemas.microsoft.com/office/powerpoint/2010/main" val="6435907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 Evaluate model performance</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latin typeface="Courier New"/>
                <a:cs typeface="Courier New"/>
              </a:rPr>
              <a:t>Results using the test data:</a:t>
            </a:r>
          </a:p>
          <a:p>
            <a:pPr marL="0" indent="0">
              <a:buNone/>
            </a:pPr>
            <a:r>
              <a:rPr lang="en-US" b="1" dirty="0">
                <a:latin typeface="Courier New"/>
                <a:cs typeface="Courier New"/>
              </a:rPr>
              <a:t>&gt; </a:t>
            </a:r>
            <a:r>
              <a:rPr lang="en-US" b="1" dirty="0" err="1">
                <a:latin typeface="Courier New"/>
                <a:cs typeface="Courier New"/>
              </a:rPr>
              <a:t>CrossTable</a:t>
            </a:r>
            <a:r>
              <a:rPr lang="en-US" b="1" dirty="0">
                <a:latin typeface="Courier New"/>
                <a:cs typeface="Courier New"/>
              </a:rPr>
              <a:t>(</a:t>
            </a:r>
            <a:r>
              <a:rPr lang="en-US" b="1" dirty="0" err="1">
                <a:latin typeface="Courier New"/>
                <a:cs typeface="Courier New"/>
              </a:rPr>
              <a:t>credit_test$default</a:t>
            </a:r>
            <a:r>
              <a:rPr lang="en-US" b="1" dirty="0">
                <a:latin typeface="Courier New"/>
                <a:cs typeface="Courier New"/>
              </a:rPr>
              <a:t>, </a:t>
            </a:r>
            <a:r>
              <a:rPr lang="en-US" b="1" dirty="0" err="1">
                <a:latin typeface="Courier New"/>
                <a:cs typeface="Courier New"/>
              </a:rPr>
              <a:t>credit_pred</a:t>
            </a:r>
            <a:r>
              <a:rPr lang="en-US" b="1" dirty="0">
                <a:latin typeface="Courier New"/>
                <a:cs typeface="Courier New"/>
              </a:rPr>
              <a:t>, </a:t>
            </a:r>
            <a:r>
              <a:rPr lang="en-US" b="1" dirty="0" err="1">
                <a:latin typeface="Courier New"/>
                <a:cs typeface="Courier New"/>
              </a:rPr>
              <a:t>prop.chisq</a:t>
            </a:r>
            <a:r>
              <a:rPr lang="en-US" b="1" dirty="0">
                <a:latin typeface="Courier New"/>
                <a:cs typeface="Courier New"/>
              </a:rPr>
              <a:t> = FALSE, </a:t>
            </a:r>
            <a:r>
              <a:rPr lang="en-US" b="1" dirty="0" err="1">
                <a:latin typeface="Courier New"/>
                <a:cs typeface="Courier New"/>
              </a:rPr>
              <a:t>prop.c</a:t>
            </a:r>
            <a:r>
              <a:rPr lang="en-US" b="1" dirty="0">
                <a:latin typeface="Courier New"/>
                <a:cs typeface="Courier New"/>
              </a:rPr>
              <a:t> = FALSE, </a:t>
            </a:r>
            <a:r>
              <a:rPr lang="en-US" b="1" dirty="0" err="1">
                <a:latin typeface="Courier New"/>
                <a:cs typeface="Courier New"/>
              </a:rPr>
              <a:t>prop.r</a:t>
            </a:r>
            <a:r>
              <a:rPr lang="en-US" b="1" dirty="0">
                <a:latin typeface="Courier New"/>
                <a:cs typeface="Courier New"/>
              </a:rPr>
              <a:t> = FALSE, </a:t>
            </a:r>
            <a:r>
              <a:rPr lang="en-US" b="1" dirty="0" err="1">
                <a:latin typeface="Courier New"/>
                <a:cs typeface="Courier New"/>
              </a:rPr>
              <a:t>dnn</a:t>
            </a:r>
            <a:r>
              <a:rPr lang="en-US" b="1" dirty="0">
                <a:latin typeface="Courier New"/>
                <a:cs typeface="Courier New"/>
              </a:rPr>
              <a:t> = c('actual default', 'predicted default'))</a:t>
            </a:r>
          </a:p>
          <a:p>
            <a:pPr marL="0" indent="0">
              <a:buNone/>
            </a:pPr>
            <a:endParaRPr lang="en-US" b="1" dirty="0" smtClean="0">
              <a:latin typeface="Courier New"/>
              <a:cs typeface="Courier New"/>
            </a:endParaRPr>
          </a:p>
          <a:p>
            <a:pPr marL="0" indent="0">
              <a:buNone/>
            </a:pPr>
            <a:r>
              <a:rPr lang="en-US" b="1" dirty="0" smtClean="0">
                <a:latin typeface="Courier New"/>
                <a:cs typeface="Courier New"/>
              </a:rPr>
              <a:t>Total </a:t>
            </a:r>
            <a:r>
              <a:rPr lang="en-US" b="1" dirty="0">
                <a:latin typeface="Courier New"/>
                <a:cs typeface="Courier New"/>
              </a:rPr>
              <a:t>Observations in Table:  100 </a:t>
            </a:r>
          </a:p>
          <a:p>
            <a:pPr marL="0" indent="0">
              <a:buNone/>
            </a:pPr>
            <a:endParaRPr lang="en-US" b="1" dirty="0">
              <a:latin typeface="Courier New"/>
              <a:cs typeface="Courier New"/>
            </a:endParaRPr>
          </a:p>
          <a:p>
            <a:pPr marL="0" indent="0">
              <a:buNone/>
            </a:pPr>
            <a:r>
              <a:rPr lang="en-US" b="1" dirty="0">
                <a:latin typeface="Courier New"/>
                <a:cs typeface="Courier New"/>
              </a:rPr>
              <a:t> </a:t>
            </a:r>
          </a:p>
          <a:p>
            <a:pPr marL="0" indent="0">
              <a:buNone/>
            </a:pPr>
            <a:r>
              <a:rPr lang="en-US" b="1" dirty="0">
                <a:latin typeface="Courier New"/>
                <a:cs typeface="Courier New"/>
              </a:rPr>
              <a:t>               | predicted default </a:t>
            </a:r>
          </a:p>
          <a:p>
            <a:pPr marL="0" indent="0">
              <a:buNone/>
            </a:pPr>
            <a:r>
              <a:rPr lang="en-US" b="1" dirty="0">
                <a:latin typeface="Courier New"/>
                <a:cs typeface="Courier New"/>
              </a:rPr>
              <a:t>actual default |        no |       yes | Row Total | </a:t>
            </a:r>
          </a:p>
          <a:p>
            <a:pPr marL="0" indent="0">
              <a:buNone/>
            </a:pPr>
            <a:r>
              <a:rPr lang="en-US" b="1" dirty="0">
                <a:latin typeface="Courier New"/>
                <a:cs typeface="Courier New"/>
              </a:rPr>
              <a:t>---------------|-----------|-----------|-----------|</a:t>
            </a:r>
          </a:p>
          <a:p>
            <a:pPr marL="0" indent="0">
              <a:buNone/>
            </a:pPr>
            <a:r>
              <a:rPr lang="en-US" b="1" dirty="0">
                <a:latin typeface="Courier New"/>
                <a:cs typeface="Courier New"/>
              </a:rPr>
              <a:t>            no |        57 |        11 |        68 | </a:t>
            </a:r>
          </a:p>
          <a:p>
            <a:pPr marL="0" indent="0">
              <a:buNone/>
            </a:pPr>
            <a:r>
              <a:rPr lang="en-US" b="1" dirty="0">
                <a:latin typeface="Courier New"/>
                <a:cs typeface="Courier New"/>
              </a:rPr>
              <a:t>               |     0.570 |     0.110 |           | </a:t>
            </a:r>
          </a:p>
          <a:p>
            <a:pPr marL="0" indent="0">
              <a:buNone/>
            </a:pPr>
            <a:r>
              <a:rPr lang="en-US" b="1" dirty="0">
                <a:latin typeface="Courier New"/>
                <a:cs typeface="Courier New"/>
              </a:rPr>
              <a:t>---------------|-----------|-----------|-----------|</a:t>
            </a:r>
          </a:p>
          <a:p>
            <a:pPr marL="0" indent="0">
              <a:buNone/>
            </a:pPr>
            <a:r>
              <a:rPr lang="en-US" b="1" dirty="0">
                <a:latin typeface="Courier New"/>
                <a:cs typeface="Courier New"/>
              </a:rPr>
              <a:t>           yes |        16 |        16 |        32 | </a:t>
            </a:r>
          </a:p>
          <a:p>
            <a:pPr marL="0" indent="0">
              <a:buNone/>
            </a:pPr>
            <a:r>
              <a:rPr lang="en-US" b="1" dirty="0">
                <a:latin typeface="Courier New"/>
                <a:cs typeface="Courier New"/>
              </a:rPr>
              <a:t>               |     0.160 |     0.160 |           | </a:t>
            </a:r>
          </a:p>
          <a:p>
            <a:pPr marL="0" indent="0">
              <a:buNone/>
            </a:pPr>
            <a:r>
              <a:rPr lang="en-US" b="1" dirty="0">
                <a:latin typeface="Courier New"/>
                <a:cs typeface="Courier New"/>
              </a:rPr>
              <a:t>---------------|-----------|-----------|-----------|</a:t>
            </a:r>
          </a:p>
          <a:p>
            <a:pPr marL="0" indent="0">
              <a:buNone/>
            </a:pPr>
            <a:r>
              <a:rPr lang="en-US" b="1" dirty="0">
                <a:latin typeface="Courier New"/>
                <a:cs typeface="Courier New"/>
              </a:rPr>
              <a:t>  Column Total |        73 |        27 |       100 | </a:t>
            </a:r>
          </a:p>
          <a:p>
            <a:pPr marL="0" indent="0">
              <a:buNone/>
            </a:pPr>
            <a:r>
              <a:rPr lang="en-US" b="1" dirty="0">
                <a:latin typeface="Courier New"/>
                <a:cs typeface="Courier New"/>
              </a:rPr>
              <a:t>---------------|-----------|-----------|-----------|</a:t>
            </a:r>
          </a:p>
        </p:txBody>
      </p:sp>
      <p:sp>
        <p:nvSpPr>
          <p:cNvPr id="4" name="TextBox 3"/>
          <p:cNvSpPr txBox="1"/>
          <p:nvPr/>
        </p:nvSpPr>
        <p:spPr>
          <a:xfrm>
            <a:off x="5725934" y="2949201"/>
            <a:ext cx="3372926" cy="369332"/>
          </a:xfrm>
          <a:prstGeom prst="rect">
            <a:avLst/>
          </a:prstGeom>
          <a:noFill/>
        </p:spPr>
        <p:txBody>
          <a:bodyPr wrap="none" rtlCol="0">
            <a:spAutoFit/>
          </a:bodyPr>
          <a:lstStyle/>
          <a:p>
            <a:r>
              <a:rPr lang="en-US" dirty="0" smtClean="0">
                <a:solidFill>
                  <a:srgbClr val="FF0000"/>
                </a:solidFill>
              </a:rPr>
              <a:t>Only 27 (out of 100) errors overall</a:t>
            </a:r>
            <a:endParaRPr lang="en-US" dirty="0">
              <a:solidFill>
                <a:srgbClr val="FF0000"/>
              </a:solidFill>
            </a:endParaRPr>
          </a:p>
        </p:txBody>
      </p:sp>
      <p:sp>
        <p:nvSpPr>
          <p:cNvPr id="5" name="TextBox 4"/>
          <p:cNvSpPr txBox="1"/>
          <p:nvPr/>
        </p:nvSpPr>
        <p:spPr>
          <a:xfrm>
            <a:off x="6564894" y="4369207"/>
            <a:ext cx="2618634" cy="923330"/>
          </a:xfrm>
          <a:prstGeom prst="rect">
            <a:avLst/>
          </a:prstGeom>
          <a:noFill/>
        </p:spPr>
        <p:txBody>
          <a:bodyPr wrap="square" rtlCol="0">
            <a:spAutoFit/>
          </a:bodyPr>
          <a:lstStyle/>
          <a:p>
            <a:r>
              <a:rPr lang="en-US" dirty="0" smtClean="0">
                <a:solidFill>
                  <a:srgbClr val="3366FF"/>
                </a:solidFill>
              </a:rPr>
              <a:t>But 50% of defaults are predicted to be non-defaults.  Could be costly!</a:t>
            </a:r>
            <a:endParaRPr lang="en-US" dirty="0">
              <a:solidFill>
                <a:srgbClr val="3366FF"/>
              </a:solidFill>
            </a:endParaRPr>
          </a:p>
        </p:txBody>
      </p:sp>
      <p:sp>
        <p:nvSpPr>
          <p:cNvPr id="6" name="Oval 5"/>
          <p:cNvSpPr/>
          <p:nvPr/>
        </p:nvSpPr>
        <p:spPr>
          <a:xfrm>
            <a:off x="2944267" y="4423314"/>
            <a:ext cx="973160" cy="841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68777" y="3816944"/>
            <a:ext cx="973160" cy="841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5372839" y="4430526"/>
            <a:ext cx="973160" cy="841270"/>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018116" y="4520910"/>
            <a:ext cx="973160" cy="841270"/>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195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 Improving model performance</a:t>
            </a:r>
            <a:endParaRPr lang="en-US" dirty="0"/>
          </a:p>
        </p:txBody>
      </p:sp>
      <p:sp>
        <p:nvSpPr>
          <p:cNvPr id="3" name="Content Placeholder 2"/>
          <p:cNvSpPr>
            <a:spLocks noGrp="1"/>
          </p:cNvSpPr>
          <p:nvPr>
            <p:ph idx="1"/>
          </p:nvPr>
        </p:nvSpPr>
        <p:spPr>
          <a:xfrm>
            <a:off x="440036" y="1600200"/>
            <a:ext cx="8229600" cy="4525963"/>
          </a:xfrm>
        </p:spPr>
        <p:txBody>
          <a:bodyPr>
            <a:normAutofit fontScale="55000" lnSpcReduction="20000"/>
          </a:bodyPr>
          <a:lstStyle/>
          <a:p>
            <a:r>
              <a:rPr lang="en-US" dirty="0" smtClean="0"/>
              <a:t>Build separate decision trees, then compare and pick.</a:t>
            </a:r>
          </a:p>
          <a:p>
            <a:r>
              <a:rPr lang="en-US" dirty="0" smtClean="0"/>
              <a:t>How about doing this 10x?</a:t>
            </a:r>
          </a:p>
          <a:p>
            <a:pPr marL="0" indent="0">
              <a:buNone/>
            </a:pPr>
            <a:endParaRPr lang="en-US" dirty="0" smtClean="0"/>
          </a:p>
          <a:p>
            <a:pPr marL="0" indent="0">
              <a:buNone/>
            </a:pPr>
            <a:r>
              <a:rPr lang="en-US" dirty="0" smtClean="0"/>
              <a:t>&gt; credit_boost10</a:t>
            </a:r>
            <a:endParaRPr lang="en-US" dirty="0"/>
          </a:p>
          <a:p>
            <a:pPr marL="0" indent="0">
              <a:buNone/>
            </a:pPr>
            <a:endParaRPr lang="en-US" dirty="0"/>
          </a:p>
          <a:p>
            <a:pPr marL="0" indent="0">
              <a:buNone/>
            </a:pPr>
            <a:r>
              <a:rPr lang="en-US" dirty="0"/>
              <a:t>Call:</a:t>
            </a:r>
          </a:p>
          <a:p>
            <a:pPr marL="0" indent="0">
              <a:buNone/>
            </a:pPr>
            <a:r>
              <a:rPr lang="en-US" dirty="0"/>
              <a:t>C5.0.default(x = </a:t>
            </a:r>
            <a:r>
              <a:rPr lang="en-US" dirty="0" err="1"/>
              <a:t>credit_train</a:t>
            </a:r>
            <a:r>
              <a:rPr lang="en-US" dirty="0"/>
              <a:t>[-17], y = </a:t>
            </a:r>
            <a:r>
              <a:rPr lang="en-US" dirty="0" err="1"/>
              <a:t>credit_train$default</a:t>
            </a:r>
            <a:r>
              <a:rPr lang="en-US" dirty="0"/>
              <a:t>, trials = 10)</a:t>
            </a:r>
          </a:p>
          <a:p>
            <a:pPr marL="0" indent="0">
              <a:buNone/>
            </a:pPr>
            <a:endParaRPr lang="en-US" dirty="0"/>
          </a:p>
          <a:p>
            <a:pPr marL="0" indent="0">
              <a:buNone/>
            </a:pPr>
            <a:r>
              <a:rPr lang="en-US" dirty="0"/>
              <a:t>Classification Tree</a:t>
            </a:r>
          </a:p>
          <a:p>
            <a:pPr marL="0" indent="0">
              <a:buNone/>
            </a:pPr>
            <a:r>
              <a:rPr lang="en-US" dirty="0"/>
              <a:t>Number of samples: 900 </a:t>
            </a:r>
          </a:p>
          <a:p>
            <a:pPr marL="0" indent="0">
              <a:buNone/>
            </a:pPr>
            <a:r>
              <a:rPr lang="en-US" dirty="0"/>
              <a:t>Number of predictors: 16 </a:t>
            </a:r>
          </a:p>
          <a:p>
            <a:pPr marL="0" indent="0">
              <a:buNone/>
            </a:pPr>
            <a:endParaRPr lang="en-US" dirty="0"/>
          </a:p>
          <a:p>
            <a:pPr marL="0" indent="0">
              <a:buNone/>
            </a:pPr>
            <a:r>
              <a:rPr lang="en-US" dirty="0"/>
              <a:t>Number of boosting iterations: 10 </a:t>
            </a:r>
          </a:p>
          <a:p>
            <a:pPr marL="0" indent="0">
              <a:buNone/>
            </a:pPr>
            <a:r>
              <a:rPr lang="en-US" dirty="0"/>
              <a:t>Average tree size: 56 </a:t>
            </a:r>
          </a:p>
          <a:p>
            <a:pPr marL="0" indent="0">
              <a:buNone/>
            </a:pPr>
            <a:endParaRPr lang="en-US" dirty="0"/>
          </a:p>
          <a:p>
            <a:pPr marL="0" indent="0">
              <a:buNone/>
            </a:pPr>
            <a:r>
              <a:rPr lang="en-US" dirty="0"/>
              <a:t>Non-standard options: attempt to group attributes</a:t>
            </a:r>
          </a:p>
          <a:p>
            <a:pPr marL="0" indent="0">
              <a:buNone/>
            </a:pPr>
            <a:endParaRPr lang="en-US" dirty="0"/>
          </a:p>
        </p:txBody>
      </p:sp>
      <p:sp>
        <p:nvSpPr>
          <p:cNvPr id="4" name="Oval 3"/>
          <p:cNvSpPr/>
          <p:nvPr/>
        </p:nvSpPr>
        <p:spPr>
          <a:xfrm>
            <a:off x="5475258" y="3123322"/>
            <a:ext cx="1819359" cy="5738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50829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Gives </a:t>
            </a:r>
            <a:r>
              <a:rPr lang="en-US" i="1" dirty="0" smtClean="0"/>
              <a:t>some</a:t>
            </a:r>
            <a:r>
              <a:rPr lang="en-US" dirty="0" smtClean="0"/>
              <a:t> improvement</a:t>
            </a:r>
            <a:endParaRPr lang="en-US" dirty="0"/>
          </a:p>
        </p:txBody>
      </p:sp>
      <p:sp>
        <p:nvSpPr>
          <p:cNvPr id="3" name="Content Placeholder 2"/>
          <p:cNvSpPr>
            <a:spLocks noGrp="1"/>
          </p:cNvSpPr>
          <p:nvPr>
            <p:ph idx="1"/>
          </p:nvPr>
        </p:nvSpPr>
        <p:spPr>
          <a:xfrm>
            <a:off x="393265" y="1600200"/>
            <a:ext cx="8229600" cy="4525963"/>
          </a:xfrm>
        </p:spPr>
        <p:txBody>
          <a:bodyPr>
            <a:noAutofit/>
          </a:bodyPr>
          <a:lstStyle/>
          <a:p>
            <a:pPr marL="0" indent="0">
              <a:buNone/>
            </a:pPr>
            <a:r>
              <a:rPr lang="en-US" sz="1400" b="1" dirty="0" smtClean="0">
                <a:latin typeface="Courier New"/>
                <a:cs typeface="Courier New"/>
              </a:rPr>
              <a:t>&gt; </a:t>
            </a:r>
            <a:r>
              <a:rPr lang="en-US" sz="1400" b="1" dirty="0" err="1" smtClean="0">
                <a:latin typeface="Courier New"/>
                <a:cs typeface="Courier New"/>
              </a:rPr>
              <a:t>CrossTable</a:t>
            </a:r>
            <a:r>
              <a:rPr lang="en-US" sz="1400" b="1" dirty="0">
                <a:latin typeface="Courier New"/>
                <a:cs typeface="Courier New"/>
              </a:rPr>
              <a:t>(</a:t>
            </a:r>
            <a:r>
              <a:rPr lang="en-US" sz="1400" b="1" dirty="0" err="1">
                <a:latin typeface="Courier New"/>
                <a:cs typeface="Courier New"/>
              </a:rPr>
              <a:t>credit_test$default</a:t>
            </a:r>
            <a:r>
              <a:rPr lang="en-US" sz="1400" b="1" dirty="0">
                <a:latin typeface="Courier New"/>
                <a:cs typeface="Courier New"/>
              </a:rPr>
              <a:t>, </a:t>
            </a:r>
            <a:r>
              <a:rPr lang="en-US" sz="1400" b="1" dirty="0" err="1">
                <a:latin typeface="Courier New"/>
                <a:cs typeface="Courier New"/>
              </a:rPr>
              <a:t>credit_boost_pred</a:t>
            </a:r>
            <a:r>
              <a:rPr lang="en-US" sz="1400" b="1" dirty="0">
                <a:latin typeface="Courier New"/>
                <a:cs typeface="Courier New"/>
              </a:rPr>
              <a:t>, </a:t>
            </a:r>
            <a:r>
              <a:rPr lang="en-US" sz="1400" b="1" dirty="0" err="1">
                <a:latin typeface="Courier New"/>
                <a:cs typeface="Courier New"/>
              </a:rPr>
              <a:t>prop.chisq</a:t>
            </a:r>
            <a:r>
              <a:rPr lang="en-US" sz="1400" b="1" dirty="0">
                <a:latin typeface="Courier New"/>
                <a:cs typeface="Courier New"/>
              </a:rPr>
              <a:t> = FALSE, </a:t>
            </a:r>
            <a:r>
              <a:rPr lang="en-US" sz="1400" b="1" dirty="0" err="1">
                <a:latin typeface="Courier New"/>
                <a:cs typeface="Courier New"/>
              </a:rPr>
              <a:t>prop.c</a:t>
            </a:r>
            <a:r>
              <a:rPr lang="en-US" sz="1400" b="1" dirty="0">
                <a:latin typeface="Courier New"/>
                <a:cs typeface="Courier New"/>
              </a:rPr>
              <a:t> = FALSE, </a:t>
            </a:r>
            <a:r>
              <a:rPr lang="en-US" sz="1400" b="1" dirty="0" err="1">
                <a:latin typeface="Courier New"/>
                <a:cs typeface="Courier New"/>
              </a:rPr>
              <a:t>prop.r</a:t>
            </a:r>
            <a:r>
              <a:rPr lang="en-US" sz="1400" b="1" dirty="0">
                <a:latin typeface="Courier New"/>
                <a:cs typeface="Courier New"/>
              </a:rPr>
              <a:t> = FALSE, </a:t>
            </a:r>
            <a:r>
              <a:rPr lang="en-US" sz="1400" b="1" dirty="0" err="1">
                <a:latin typeface="Courier New"/>
                <a:cs typeface="Courier New"/>
              </a:rPr>
              <a:t>dnn</a:t>
            </a:r>
            <a:r>
              <a:rPr lang="en-US" sz="1400" b="1" dirty="0">
                <a:latin typeface="Courier New"/>
                <a:cs typeface="Courier New"/>
              </a:rPr>
              <a:t> = c('actual default', 'predicted default'))</a:t>
            </a:r>
          </a:p>
          <a:p>
            <a:pPr marL="0" indent="0">
              <a:buNone/>
            </a:pPr>
            <a:endParaRPr lang="en-US" sz="1400" b="1" dirty="0">
              <a:latin typeface="Courier New"/>
              <a:cs typeface="Courier New"/>
            </a:endParaRPr>
          </a:p>
          <a:p>
            <a:pPr marL="0" indent="0">
              <a:buNone/>
            </a:pPr>
            <a:r>
              <a:rPr lang="en-US" sz="1400" b="1" dirty="0">
                <a:latin typeface="Courier New"/>
                <a:cs typeface="Courier New"/>
              </a:rPr>
              <a:t> </a:t>
            </a:r>
          </a:p>
          <a:p>
            <a:pPr marL="0" indent="0">
              <a:buNone/>
            </a:pPr>
            <a:r>
              <a:rPr lang="en-US" sz="1400" b="1" dirty="0">
                <a:latin typeface="Courier New"/>
                <a:cs typeface="Courier New"/>
              </a:rPr>
              <a:t>Total Observations in Table:  100 </a:t>
            </a:r>
          </a:p>
          <a:p>
            <a:pPr marL="0" indent="0">
              <a:buNone/>
            </a:pPr>
            <a:endParaRPr lang="en-US" sz="1400" b="1" dirty="0">
              <a:latin typeface="Courier New"/>
              <a:cs typeface="Courier New"/>
            </a:endParaRPr>
          </a:p>
          <a:p>
            <a:pPr marL="0" indent="0">
              <a:buNone/>
            </a:pPr>
            <a:r>
              <a:rPr lang="en-US" sz="1400" b="1" dirty="0">
                <a:latin typeface="Courier New"/>
                <a:cs typeface="Courier New"/>
              </a:rPr>
              <a:t> </a:t>
            </a:r>
          </a:p>
          <a:p>
            <a:pPr marL="0" indent="0">
              <a:buNone/>
            </a:pPr>
            <a:r>
              <a:rPr lang="en-US" sz="1400" b="1" dirty="0">
                <a:latin typeface="Courier New"/>
                <a:cs typeface="Courier New"/>
              </a:rPr>
              <a:t>               | predicted default </a:t>
            </a:r>
          </a:p>
          <a:p>
            <a:pPr marL="0" indent="0">
              <a:buNone/>
            </a:pPr>
            <a:r>
              <a:rPr lang="en-US" sz="1400" b="1" dirty="0">
                <a:latin typeface="Courier New"/>
                <a:cs typeface="Courier New"/>
              </a:rPr>
              <a:t>actual default |        no |       yes | Row Total | </a:t>
            </a:r>
          </a:p>
          <a:p>
            <a:pPr marL="0" indent="0">
              <a:buNone/>
            </a:pPr>
            <a:r>
              <a:rPr lang="en-US" sz="1400" b="1" dirty="0">
                <a:latin typeface="Courier New"/>
                <a:cs typeface="Courier New"/>
              </a:rPr>
              <a:t>---------------|-----------|-----------|-----------|</a:t>
            </a:r>
          </a:p>
          <a:p>
            <a:pPr marL="0" indent="0">
              <a:buNone/>
            </a:pPr>
            <a:r>
              <a:rPr lang="en-US" sz="1400" b="1" dirty="0">
                <a:latin typeface="Courier New"/>
                <a:cs typeface="Courier New"/>
              </a:rPr>
              <a:t>            no |        60 |         8 |        68 | </a:t>
            </a:r>
          </a:p>
          <a:p>
            <a:pPr marL="0" indent="0">
              <a:buNone/>
            </a:pPr>
            <a:r>
              <a:rPr lang="en-US" sz="1400" b="1" dirty="0">
                <a:latin typeface="Courier New"/>
                <a:cs typeface="Courier New"/>
              </a:rPr>
              <a:t>               |     0.600 |     0.080 |           | </a:t>
            </a:r>
          </a:p>
          <a:p>
            <a:pPr marL="0" indent="0">
              <a:buNone/>
            </a:pPr>
            <a:r>
              <a:rPr lang="en-US" sz="1400" b="1" dirty="0">
                <a:latin typeface="Courier New"/>
                <a:cs typeface="Courier New"/>
              </a:rPr>
              <a:t>---------------|-----------|-----------|-----------|</a:t>
            </a:r>
          </a:p>
          <a:p>
            <a:pPr marL="0" indent="0">
              <a:buNone/>
            </a:pPr>
            <a:r>
              <a:rPr lang="en-US" sz="1400" b="1" dirty="0">
                <a:latin typeface="Courier New"/>
                <a:cs typeface="Courier New"/>
              </a:rPr>
              <a:t>           yes |        15 |        17 |        32 | </a:t>
            </a:r>
          </a:p>
          <a:p>
            <a:pPr marL="0" indent="0">
              <a:buNone/>
            </a:pPr>
            <a:r>
              <a:rPr lang="en-US" sz="1400" b="1" dirty="0">
                <a:latin typeface="Courier New"/>
                <a:cs typeface="Courier New"/>
              </a:rPr>
              <a:t>               |     0.150 |     0.170 |           | </a:t>
            </a:r>
          </a:p>
          <a:p>
            <a:pPr marL="0" indent="0">
              <a:buNone/>
            </a:pPr>
            <a:r>
              <a:rPr lang="en-US" sz="1400" b="1" dirty="0">
                <a:latin typeface="Courier New"/>
                <a:cs typeface="Courier New"/>
              </a:rPr>
              <a:t>---------------|-----------|-----------|-----------|</a:t>
            </a:r>
          </a:p>
          <a:p>
            <a:pPr marL="0" indent="0">
              <a:buNone/>
            </a:pPr>
            <a:r>
              <a:rPr lang="en-US" sz="1400" b="1" dirty="0">
                <a:latin typeface="Courier New"/>
                <a:cs typeface="Courier New"/>
              </a:rPr>
              <a:t>  Column Total |        75 |        25 |       100 | </a:t>
            </a:r>
          </a:p>
          <a:p>
            <a:pPr marL="0" indent="0">
              <a:buNone/>
            </a:pPr>
            <a:r>
              <a:rPr lang="en-US" sz="1400" b="1" dirty="0">
                <a:latin typeface="Courier New"/>
                <a:cs typeface="Courier New"/>
              </a:rPr>
              <a:t>---------------|-----------|-----------|-----------|</a:t>
            </a:r>
          </a:p>
          <a:p>
            <a:pPr marL="0" indent="0">
              <a:buNone/>
            </a:pPr>
            <a:endParaRPr lang="en-US" sz="1400" b="1" dirty="0"/>
          </a:p>
          <a:p>
            <a:pPr marL="0" indent="0">
              <a:buNone/>
            </a:pPr>
            <a:r>
              <a:rPr lang="en-US" sz="1400" b="1" dirty="0"/>
              <a:t> </a:t>
            </a:r>
          </a:p>
        </p:txBody>
      </p:sp>
      <p:sp>
        <p:nvSpPr>
          <p:cNvPr id="4" name="TextBox 3"/>
          <p:cNvSpPr txBox="1"/>
          <p:nvPr/>
        </p:nvSpPr>
        <p:spPr>
          <a:xfrm>
            <a:off x="5176686" y="3120811"/>
            <a:ext cx="3967314" cy="646331"/>
          </a:xfrm>
          <a:prstGeom prst="rect">
            <a:avLst/>
          </a:prstGeom>
          <a:noFill/>
        </p:spPr>
        <p:txBody>
          <a:bodyPr wrap="square" rtlCol="0">
            <a:spAutoFit/>
          </a:bodyPr>
          <a:lstStyle/>
          <a:p>
            <a:r>
              <a:rPr lang="en-US" dirty="0" smtClean="0">
                <a:solidFill>
                  <a:srgbClr val="FF0000"/>
                </a:solidFill>
              </a:rPr>
              <a:t>Now only 23 (out of 100) errors overall, instead of 27.</a:t>
            </a:r>
            <a:endParaRPr lang="en-US" dirty="0">
              <a:solidFill>
                <a:srgbClr val="FF0000"/>
              </a:solidFill>
            </a:endParaRPr>
          </a:p>
        </p:txBody>
      </p:sp>
      <p:sp>
        <p:nvSpPr>
          <p:cNvPr id="5" name="TextBox 4"/>
          <p:cNvSpPr txBox="1"/>
          <p:nvPr/>
        </p:nvSpPr>
        <p:spPr>
          <a:xfrm>
            <a:off x="6307434" y="4849715"/>
            <a:ext cx="2618634" cy="646331"/>
          </a:xfrm>
          <a:prstGeom prst="rect">
            <a:avLst/>
          </a:prstGeom>
          <a:noFill/>
        </p:spPr>
        <p:txBody>
          <a:bodyPr wrap="square" rtlCol="0">
            <a:spAutoFit/>
          </a:bodyPr>
          <a:lstStyle/>
          <a:p>
            <a:r>
              <a:rPr lang="en-US" dirty="0" smtClean="0">
                <a:solidFill>
                  <a:srgbClr val="3366FF"/>
                </a:solidFill>
              </a:rPr>
              <a:t>But we’re still wrong 47% of the time on defaults.</a:t>
            </a:r>
            <a:endParaRPr lang="en-US" dirty="0">
              <a:solidFill>
                <a:srgbClr val="3366FF"/>
              </a:solidFill>
            </a:endParaRPr>
          </a:p>
        </p:txBody>
      </p:sp>
      <p:sp>
        <p:nvSpPr>
          <p:cNvPr id="6" name="Oval 5"/>
          <p:cNvSpPr/>
          <p:nvPr/>
        </p:nvSpPr>
        <p:spPr>
          <a:xfrm>
            <a:off x="2446511" y="4835178"/>
            <a:ext cx="973160" cy="841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671021" y="4228808"/>
            <a:ext cx="973160" cy="841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5115379" y="4911034"/>
            <a:ext cx="973160" cy="841270"/>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520360" y="4932774"/>
            <a:ext cx="973160" cy="841270"/>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34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theoretical note…</a:t>
            </a:r>
            <a:endParaRPr lang="en-US" dirty="0"/>
          </a:p>
        </p:txBody>
      </p:sp>
      <p:sp>
        <p:nvSpPr>
          <p:cNvPr id="3" name="Content Placeholder 2"/>
          <p:cNvSpPr>
            <a:spLocks noGrp="1"/>
          </p:cNvSpPr>
          <p:nvPr>
            <p:ph idx="1"/>
          </p:nvPr>
        </p:nvSpPr>
        <p:spPr/>
        <p:txBody>
          <a:bodyPr/>
          <a:lstStyle/>
          <a:p>
            <a:r>
              <a:rPr lang="en-US" dirty="0" smtClean="0"/>
              <a:t>We tried 10 variations on designing the tree, here, with the 10 trials.</a:t>
            </a:r>
          </a:p>
          <a:p>
            <a:r>
              <a:rPr lang="en-US" dirty="0" smtClean="0"/>
              <a:t>There were 16 predictors in play.</a:t>
            </a:r>
          </a:p>
          <a:p>
            <a:r>
              <a:rPr lang="en-US" dirty="0" smtClean="0"/>
              <a:t>To do an exhaustive job finding the MDL (Ref slide 12), we might need to try 2</a:t>
            </a:r>
            <a:r>
              <a:rPr lang="en-US" baseline="30000" dirty="0" smtClean="0"/>
              <a:t>16</a:t>
            </a:r>
            <a:r>
              <a:rPr lang="en-US" dirty="0" smtClean="0"/>
              <a:t> designs!</a:t>
            </a:r>
          </a:p>
          <a:p>
            <a:pPr lvl="1"/>
            <a:r>
              <a:rPr lang="en-US" dirty="0" smtClean="0"/>
              <a:t>Exponential complexity, that has.</a:t>
            </a:r>
          </a:p>
          <a:p>
            <a:pPr lvl="1"/>
            <a:r>
              <a:rPr lang="en-US" dirty="0" smtClean="0"/>
              <a:t>And mostly, refining noise, we’d be.</a:t>
            </a:r>
            <a:endParaRPr lang="en-US" dirty="0"/>
          </a:p>
        </p:txBody>
      </p:sp>
      <p:pic>
        <p:nvPicPr>
          <p:cNvPr id="4" name="Picture 3" descr="156856-39717-yo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922" y="4445001"/>
            <a:ext cx="1629832" cy="2102484"/>
          </a:xfrm>
          <a:prstGeom prst="rect">
            <a:avLst/>
          </a:prstGeom>
        </p:spPr>
      </p:pic>
    </p:spTree>
    <p:extLst>
      <p:ext uri="{BB962C8B-B14F-4D97-AF65-F5344CB8AC3E}">
        <p14:creationId xmlns:p14="http://schemas.microsoft.com/office/powerpoint/2010/main" val="2432530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angle – </a:t>
            </a:r>
            <a:br>
              <a:rPr lang="en-US" dirty="0" smtClean="0"/>
            </a:br>
            <a:r>
              <a:rPr lang="en-US" dirty="0" smtClean="0"/>
              <a:t>Make some errors more costly!</a:t>
            </a:r>
            <a:endParaRPr lang="en-US" dirty="0"/>
          </a:p>
        </p:txBody>
      </p:sp>
      <p:sp>
        <p:nvSpPr>
          <p:cNvPr id="3" name="Content Placeholder 2"/>
          <p:cNvSpPr>
            <a:spLocks noGrp="1"/>
          </p:cNvSpPr>
          <p:nvPr>
            <p:ph idx="1"/>
          </p:nvPr>
        </p:nvSpPr>
        <p:spPr/>
        <p:txBody>
          <a:bodyPr/>
          <a:lstStyle/>
          <a:p>
            <a:pPr marL="0" indent="0">
              <a:buNone/>
            </a:pPr>
            <a:r>
              <a:rPr lang="it-IT" dirty="0"/>
              <a:t>&gt; </a:t>
            </a:r>
            <a:r>
              <a:rPr lang="it-IT" dirty="0" err="1"/>
              <a:t>error_cost</a:t>
            </a:r>
            <a:endParaRPr lang="it-IT" dirty="0"/>
          </a:p>
          <a:p>
            <a:pPr marL="0" indent="0">
              <a:buNone/>
            </a:pPr>
            <a:r>
              <a:rPr lang="it-IT" dirty="0"/>
              <a:t>     [,1] [,2]</a:t>
            </a:r>
          </a:p>
          <a:p>
            <a:pPr marL="0" indent="0">
              <a:buNone/>
            </a:pPr>
            <a:r>
              <a:rPr lang="it-IT" dirty="0"/>
              <a:t>[1,]    0    4</a:t>
            </a:r>
          </a:p>
          <a:p>
            <a:pPr marL="0" indent="0">
              <a:buNone/>
            </a:pPr>
            <a:r>
              <a:rPr lang="it-IT" dirty="0"/>
              <a:t>[2,]    1    0</a:t>
            </a:r>
          </a:p>
          <a:p>
            <a:pPr marL="0" indent="0">
              <a:buNone/>
            </a:pPr>
            <a:r>
              <a:rPr lang="it-IT" dirty="0"/>
              <a:t>&gt; </a:t>
            </a:r>
            <a:r>
              <a:rPr lang="it-IT" dirty="0" err="1" smtClean="0"/>
              <a:t>credit_cost</a:t>
            </a:r>
            <a:r>
              <a:rPr lang="it-IT" dirty="0" smtClean="0"/>
              <a:t> &lt;- C5.0(</a:t>
            </a:r>
            <a:r>
              <a:rPr lang="it-IT" dirty="0" err="1" smtClean="0"/>
              <a:t>credit_train</a:t>
            </a:r>
            <a:r>
              <a:rPr lang="it-IT" dirty="0" smtClean="0"/>
              <a:t>[-17], </a:t>
            </a:r>
            <a:r>
              <a:rPr lang="it-IT" dirty="0" err="1" smtClean="0"/>
              <a:t>credit_train$default</a:t>
            </a:r>
            <a:r>
              <a:rPr lang="it-IT" dirty="0" smtClean="0"/>
              <a:t>, </a:t>
            </a:r>
            <a:r>
              <a:rPr lang="it-IT" dirty="0" err="1" smtClean="0"/>
              <a:t>costs</a:t>
            </a:r>
            <a:r>
              <a:rPr lang="it-IT" dirty="0" smtClean="0"/>
              <a:t> = </a:t>
            </a:r>
            <a:r>
              <a:rPr lang="it-IT" dirty="0" err="1" smtClean="0"/>
              <a:t>error_cost</a:t>
            </a:r>
            <a:r>
              <a:rPr lang="it-IT" dirty="0" smtClean="0"/>
              <a:t>)</a:t>
            </a:r>
            <a:endParaRPr lang="en-US" dirty="0"/>
          </a:p>
        </p:txBody>
      </p:sp>
      <p:sp>
        <p:nvSpPr>
          <p:cNvPr id="4" name="TextBox 3"/>
          <p:cNvSpPr txBox="1"/>
          <p:nvPr/>
        </p:nvSpPr>
        <p:spPr>
          <a:xfrm>
            <a:off x="2780522" y="2934544"/>
            <a:ext cx="2420098" cy="923330"/>
          </a:xfrm>
          <a:prstGeom prst="rect">
            <a:avLst/>
          </a:prstGeom>
          <a:noFill/>
        </p:spPr>
        <p:txBody>
          <a:bodyPr wrap="square" rtlCol="0">
            <a:spAutoFit/>
          </a:bodyPr>
          <a:lstStyle/>
          <a:p>
            <a:r>
              <a:rPr lang="en-US" dirty="0" smtClean="0"/>
              <a:t>Since a loan default costs 4x as much as a missed opportunity.</a:t>
            </a:r>
            <a:endParaRPr lang="en-US" dirty="0"/>
          </a:p>
        </p:txBody>
      </p:sp>
    </p:spTree>
    <p:extLst>
      <p:ext uri="{BB962C8B-B14F-4D97-AF65-F5344CB8AC3E}">
        <p14:creationId xmlns:p14="http://schemas.microsoft.com/office/powerpoint/2010/main" val="9294525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one work out?</a:t>
            </a:r>
            <a:endParaRPr lang="en-US" dirty="0"/>
          </a:p>
        </p:txBody>
      </p:sp>
      <p:sp>
        <p:nvSpPr>
          <p:cNvPr id="3" name="Content Placeholder 2"/>
          <p:cNvSpPr>
            <a:spLocks noGrp="1"/>
          </p:cNvSpPr>
          <p:nvPr>
            <p:ph idx="1"/>
          </p:nvPr>
        </p:nvSpPr>
        <p:spPr/>
        <p:txBody>
          <a:bodyPr/>
          <a:lstStyle/>
          <a:p>
            <a:pPr marL="0" indent="0">
              <a:buNone/>
            </a:pPr>
            <a:r>
              <a:rPr lang="en-US" dirty="0"/>
              <a:t>&gt; </a:t>
            </a:r>
            <a:r>
              <a:rPr lang="en-US" dirty="0" err="1"/>
              <a:t>credit_cost_pred</a:t>
            </a:r>
            <a:r>
              <a:rPr lang="en-US" dirty="0"/>
              <a:t> &lt;- predict(</a:t>
            </a:r>
            <a:r>
              <a:rPr lang="en-US" dirty="0" err="1"/>
              <a:t>credit_cost</a:t>
            </a:r>
            <a:r>
              <a:rPr lang="en-US" dirty="0"/>
              <a:t>, </a:t>
            </a:r>
            <a:r>
              <a:rPr lang="en-US" dirty="0" err="1"/>
              <a:t>credit_test</a:t>
            </a:r>
            <a:r>
              <a:rPr lang="en-US" dirty="0"/>
              <a:t>)</a:t>
            </a:r>
          </a:p>
          <a:p>
            <a:pPr marL="0" indent="0">
              <a:buNone/>
            </a:pPr>
            <a:r>
              <a:rPr lang="en-US" dirty="0"/>
              <a:t>&gt; </a:t>
            </a:r>
            <a:r>
              <a:rPr lang="en-US" dirty="0" err="1"/>
              <a:t>CrossTable</a:t>
            </a:r>
            <a:r>
              <a:rPr lang="en-US" dirty="0"/>
              <a:t>(</a:t>
            </a:r>
            <a:r>
              <a:rPr lang="en-US" dirty="0" err="1"/>
              <a:t>credit_test$default</a:t>
            </a:r>
            <a:r>
              <a:rPr lang="en-US" dirty="0"/>
              <a:t>, </a:t>
            </a:r>
            <a:r>
              <a:rPr lang="en-US" dirty="0" err="1"/>
              <a:t>credit_cost_pred</a:t>
            </a:r>
            <a:r>
              <a:rPr lang="en-US" dirty="0"/>
              <a:t>, </a:t>
            </a:r>
            <a:r>
              <a:rPr lang="en-US" dirty="0" err="1"/>
              <a:t>prop.chisq</a:t>
            </a:r>
            <a:r>
              <a:rPr lang="en-US" dirty="0"/>
              <a:t> = FALSE, </a:t>
            </a:r>
            <a:r>
              <a:rPr lang="en-US" dirty="0" err="1"/>
              <a:t>prop.c</a:t>
            </a:r>
            <a:r>
              <a:rPr lang="en-US" dirty="0"/>
              <a:t> = FALSE, </a:t>
            </a:r>
            <a:r>
              <a:rPr lang="en-US" dirty="0" err="1"/>
              <a:t>prop.r</a:t>
            </a:r>
            <a:r>
              <a:rPr lang="en-US" dirty="0"/>
              <a:t> = FALSE, </a:t>
            </a:r>
            <a:r>
              <a:rPr lang="en-US" dirty="0" err="1"/>
              <a:t>dnn</a:t>
            </a:r>
            <a:r>
              <a:rPr lang="en-US" dirty="0"/>
              <a:t> = c('actual default', 'predicted default'))</a:t>
            </a:r>
          </a:p>
        </p:txBody>
      </p:sp>
    </p:spTree>
    <p:extLst>
      <p:ext uri="{BB962C8B-B14F-4D97-AF65-F5344CB8AC3E}">
        <p14:creationId xmlns:p14="http://schemas.microsoft.com/office/powerpoint/2010/main" val="24758444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major branch of machine learning</a:t>
            </a:r>
            <a:endParaRPr lang="en-US" dirty="0"/>
          </a:p>
        </p:txBody>
      </p:sp>
      <p:sp>
        <p:nvSpPr>
          <p:cNvPr id="3" name="Content Placeholder 2"/>
          <p:cNvSpPr>
            <a:spLocks noGrp="1"/>
          </p:cNvSpPr>
          <p:nvPr>
            <p:ph idx="1"/>
          </p:nvPr>
        </p:nvSpPr>
        <p:spPr/>
        <p:txBody>
          <a:bodyPr/>
          <a:lstStyle/>
          <a:p>
            <a:r>
              <a:rPr lang="en-US" dirty="0" smtClean="0"/>
              <a:t>The single most widely used method.</a:t>
            </a:r>
          </a:p>
          <a:p>
            <a:pPr lvl="1"/>
            <a:r>
              <a:rPr lang="en-US" dirty="0" smtClean="0"/>
              <a:t>Can model almost any type of data.</a:t>
            </a:r>
          </a:p>
          <a:p>
            <a:pPr lvl="1"/>
            <a:r>
              <a:rPr lang="en-US" dirty="0" smtClean="0"/>
              <a:t>Often provide accuracy and run fast.</a:t>
            </a:r>
          </a:p>
          <a:p>
            <a:r>
              <a:rPr lang="en-US" dirty="0" smtClean="0"/>
              <a:t>Not so good if a large number of nominal features or a large number of numeric features.</a:t>
            </a:r>
          </a:p>
          <a:p>
            <a:pPr lvl="1"/>
            <a:r>
              <a:rPr lang="en-US" dirty="0" smtClean="0"/>
              <a:t>Makes the “decision process” a big mess.</a:t>
            </a:r>
            <a:endParaRPr lang="en-US" dirty="0"/>
          </a:p>
        </p:txBody>
      </p:sp>
    </p:spTree>
    <p:extLst>
      <p:ext uri="{BB962C8B-B14F-4D97-AF65-F5344CB8AC3E}">
        <p14:creationId xmlns:p14="http://schemas.microsoft.com/office/powerpoint/2010/main" val="35586674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yields “confusion matrix” of…</a:t>
            </a:r>
            <a:endParaRPr lang="en-US" dirty="0"/>
          </a:p>
        </p:txBody>
      </p:sp>
      <p:sp>
        <p:nvSpPr>
          <p:cNvPr id="3" name="Content Placeholder 2"/>
          <p:cNvSpPr>
            <a:spLocks noGrp="1"/>
          </p:cNvSpPr>
          <p:nvPr>
            <p:ph idx="1"/>
          </p:nvPr>
        </p:nvSpPr>
        <p:spPr>
          <a:xfrm>
            <a:off x="457200" y="1621367"/>
            <a:ext cx="8229600" cy="4525963"/>
          </a:xfrm>
        </p:spPr>
        <p:txBody>
          <a:bodyPr>
            <a:normAutofit fontScale="40000" lnSpcReduction="20000"/>
          </a:bodyPr>
          <a:lstStyle/>
          <a:p>
            <a:pPr marL="0" indent="0">
              <a:buNone/>
            </a:pPr>
            <a:endParaRPr lang="en-US" b="1" dirty="0">
              <a:latin typeface="Courier New"/>
              <a:cs typeface="Courier New"/>
            </a:endParaRPr>
          </a:p>
          <a:p>
            <a:pPr marL="0" indent="0">
              <a:buNone/>
            </a:pPr>
            <a:r>
              <a:rPr lang="en-US" b="1" dirty="0">
                <a:latin typeface="Courier New"/>
                <a:cs typeface="Courier New"/>
              </a:rPr>
              <a:t>   Cell Contents</a:t>
            </a:r>
          </a:p>
          <a:p>
            <a:pPr marL="0" indent="0">
              <a:buNone/>
            </a:pPr>
            <a:r>
              <a:rPr lang="en-US" b="1" dirty="0">
                <a:latin typeface="Courier New"/>
                <a:cs typeface="Courier New"/>
              </a:rPr>
              <a:t>|-------------------------|</a:t>
            </a:r>
          </a:p>
          <a:p>
            <a:pPr marL="0" indent="0">
              <a:buNone/>
            </a:pPr>
            <a:r>
              <a:rPr lang="en-US" b="1" dirty="0">
                <a:latin typeface="Courier New"/>
                <a:cs typeface="Courier New"/>
              </a:rPr>
              <a:t>|                       N |</a:t>
            </a:r>
          </a:p>
          <a:p>
            <a:pPr marL="0" indent="0">
              <a:buNone/>
            </a:pPr>
            <a:r>
              <a:rPr lang="en-US" b="1" dirty="0">
                <a:latin typeface="Courier New"/>
                <a:cs typeface="Courier New"/>
              </a:rPr>
              <a:t>|         N / Table Total |</a:t>
            </a:r>
          </a:p>
          <a:p>
            <a:pPr marL="0" indent="0">
              <a:buNone/>
            </a:pPr>
            <a:r>
              <a:rPr lang="en-US" b="1" dirty="0">
                <a:latin typeface="Courier New"/>
                <a:cs typeface="Courier New"/>
              </a:rPr>
              <a:t>|-------------------------|</a:t>
            </a:r>
          </a:p>
          <a:p>
            <a:pPr marL="0" indent="0">
              <a:buNone/>
            </a:pPr>
            <a:endParaRPr lang="en-US" b="1" dirty="0">
              <a:latin typeface="Courier New"/>
              <a:cs typeface="Courier New"/>
            </a:endParaRPr>
          </a:p>
          <a:p>
            <a:pPr marL="0" indent="0">
              <a:buNone/>
            </a:pPr>
            <a:r>
              <a:rPr lang="en-US" b="1" dirty="0">
                <a:latin typeface="Courier New"/>
                <a:cs typeface="Courier New"/>
              </a:rPr>
              <a:t> </a:t>
            </a:r>
          </a:p>
          <a:p>
            <a:pPr marL="0" indent="0">
              <a:buNone/>
            </a:pPr>
            <a:r>
              <a:rPr lang="en-US" b="1" dirty="0">
                <a:latin typeface="Courier New"/>
                <a:cs typeface="Courier New"/>
              </a:rPr>
              <a:t>Total Observations in Table:  100 </a:t>
            </a:r>
          </a:p>
          <a:p>
            <a:pPr marL="0" indent="0">
              <a:buNone/>
            </a:pPr>
            <a:endParaRPr lang="en-US" b="1" dirty="0">
              <a:latin typeface="Courier New"/>
              <a:cs typeface="Courier New"/>
            </a:endParaRPr>
          </a:p>
          <a:p>
            <a:pPr marL="0" indent="0">
              <a:buNone/>
            </a:pPr>
            <a:r>
              <a:rPr lang="en-US" b="1" dirty="0">
                <a:latin typeface="Courier New"/>
                <a:cs typeface="Courier New"/>
              </a:rPr>
              <a:t> </a:t>
            </a:r>
          </a:p>
          <a:p>
            <a:pPr marL="0" indent="0">
              <a:buNone/>
            </a:pPr>
            <a:r>
              <a:rPr lang="en-US" b="1" dirty="0">
                <a:latin typeface="Courier New"/>
                <a:cs typeface="Courier New"/>
              </a:rPr>
              <a:t>               | predicted default </a:t>
            </a:r>
          </a:p>
          <a:p>
            <a:pPr marL="0" indent="0">
              <a:buNone/>
            </a:pPr>
            <a:r>
              <a:rPr lang="en-US" b="1" dirty="0">
                <a:latin typeface="Courier New"/>
                <a:cs typeface="Courier New"/>
              </a:rPr>
              <a:t>actual default |        no |       yes | Row Total | </a:t>
            </a:r>
          </a:p>
          <a:p>
            <a:pPr marL="0" indent="0">
              <a:buNone/>
            </a:pPr>
            <a:r>
              <a:rPr lang="en-US" b="1" dirty="0">
                <a:latin typeface="Courier New"/>
                <a:cs typeface="Courier New"/>
              </a:rPr>
              <a:t>---------------|-----------|-----------|-----------|</a:t>
            </a:r>
          </a:p>
          <a:p>
            <a:pPr marL="0" indent="0">
              <a:buNone/>
            </a:pPr>
            <a:r>
              <a:rPr lang="en-US" b="1" dirty="0">
                <a:latin typeface="Courier New"/>
                <a:cs typeface="Courier New"/>
              </a:rPr>
              <a:t>            no |        42 |        26 |        68 | </a:t>
            </a:r>
          </a:p>
          <a:p>
            <a:pPr marL="0" indent="0">
              <a:buNone/>
            </a:pPr>
            <a:r>
              <a:rPr lang="en-US" b="1" dirty="0">
                <a:latin typeface="Courier New"/>
                <a:cs typeface="Courier New"/>
              </a:rPr>
              <a:t>               |     0.420 |     0.260 |           | </a:t>
            </a:r>
          </a:p>
          <a:p>
            <a:pPr marL="0" indent="0">
              <a:buNone/>
            </a:pPr>
            <a:r>
              <a:rPr lang="en-US" b="1" dirty="0">
                <a:latin typeface="Courier New"/>
                <a:cs typeface="Courier New"/>
              </a:rPr>
              <a:t>---------------|-----------|-----------|-----------|</a:t>
            </a:r>
          </a:p>
          <a:p>
            <a:pPr marL="0" indent="0">
              <a:buNone/>
            </a:pPr>
            <a:r>
              <a:rPr lang="en-US" b="1" dirty="0">
                <a:latin typeface="Courier New"/>
                <a:cs typeface="Courier New"/>
              </a:rPr>
              <a:t>           yes |         6 |        26 |        32 | </a:t>
            </a:r>
          </a:p>
          <a:p>
            <a:pPr marL="0" indent="0">
              <a:buNone/>
            </a:pPr>
            <a:r>
              <a:rPr lang="en-US" b="1" dirty="0">
                <a:latin typeface="Courier New"/>
                <a:cs typeface="Courier New"/>
              </a:rPr>
              <a:t>               |     0.060 |     0.260 |           | </a:t>
            </a:r>
          </a:p>
          <a:p>
            <a:pPr marL="0" indent="0">
              <a:buNone/>
            </a:pPr>
            <a:r>
              <a:rPr lang="en-US" b="1" dirty="0">
                <a:latin typeface="Courier New"/>
                <a:cs typeface="Courier New"/>
              </a:rPr>
              <a:t>---------------|-----------|-----------|-----------|</a:t>
            </a:r>
          </a:p>
          <a:p>
            <a:pPr marL="0" indent="0">
              <a:buNone/>
            </a:pPr>
            <a:r>
              <a:rPr lang="en-US" b="1" dirty="0">
                <a:latin typeface="Courier New"/>
                <a:cs typeface="Courier New"/>
              </a:rPr>
              <a:t>  Column Total |        48 |        52 |       100 | </a:t>
            </a:r>
          </a:p>
          <a:p>
            <a:pPr marL="0" indent="0">
              <a:buNone/>
            </a:pPr>
            <a:r>
              <a:rPr lang="en-US" b="1" dirty="0">
                <a:latin typeface="Courier New"/>
                <a:cs typeface="Courier New"/>
              </a:rPr>
              <a:t>---------------|-----------|-----------|-----------|</a:t>
            </a:r>
          </a:p>
          <a:p>
            <a:pPr marL="0" indent="0">
              <a:buNone/>
            </a:pPr>
            <a:endParaRPr lang="en-US" b="1" dirty="0">
              <a:latin typeface="Courier New"/>
              <a:cs typeface="Courier New"/>
            </a:endParaRPr>
          </a:p>
        </p:txBody>
      </p:sp>
      <p:sp>
        <p:nvSpPr>
          <p:cNvPr id="4" name="TextBox 3"/>
          <p:cNvSpPr txBox="1"/>
          <p:nvPr/>
        </p:nvSpPr>
        <p:spPr>
          <a:xfrm>
            <a:off x="6086378" y="3446870"/>
            <a:ext cx="2968631" cy="369332"/>
          </a:xfrm>
          <a:prstGeom prst="rect">
            <a:avLst/>
          </a:prstGeom>
          <a:noFill/>
        </p:spPr>
        <p:txBody>
          <a:bodyPr wrap="none" rtlCol="0">
            <a:spAutoFit/>
          </a:bodyPr>
          <a:lstStyle/>
          <a:p>
            <a:r>
              <a:rPr lang="en-US" dirty="0" smtClean="0">
                <a:solidFill>
                  <a:srgbClr val="FF0000"/>
                </a:solidFill>
              </a:rPr>
              <a:t>More errors (32 </a:t>
            </a:r>
            <a:r>
              <a:rPr lang="en-US" dirty="0" err="1" smtClean="0">
                <a:solidFill>
                  <a:srgbClr val="FF0000"/>
                </a:solidFill>
              </a:rPr>
              <a:t>vs</a:t>
            </a:r>
            <a:r>
              <a:rPr lang="en-US" dirty="0" smtClean="0">
                <a:solidFill>
                  <a:srgbClr val="FF0000"/>
                </a:solidFill>
              </a:rPr>
              <a:t> 23) overall</a:t>
            </a:r>
            <a:endParaRPr lang="en-US" dirty="0">
              <a:solidFill>
                <a:srgbClr val="FF0000"/>
              </a:solidFill>
            </a:endParaRPr>
          </a:p>
        </p:txBody>
      </p:sp>
      <p:sp>
        <p:nvSpPr>
          <p:cNvPr id="5" name="TextBox 4"/>
          <p:cNvSpPr txBox="1"/>
          <p:nvPr/>
        </p:nvSpPr>
        <p:spPr>
          <a:xfrm>
            <a:off x="6238778" y="4506495"/>
            <a:ext cx="2618634" cy="923330"/>
          </a:xfrm>
          <a:prstGeom prst="rect">
            <a:avLst/>
          </a:prstGeom>
          <a:noFill/>
        </p:spPr>
        <p:txBody>
          <a:bodyPr wrap="square" rtlCol="0">
            <a:spAutoFit/>
          </a:bodyPr>
          <a:lstStyle/>
          <a:p>
            <a:r>
              <a:rPr lang="en-US" dirty="0" smtClean="0">
                <a:solidFill>
                  <a:srgbClr val="3366FF"/>
                </a:solidFill>
              </a:rPr>
              <a:t>But only 25% of defaults are predicted to be non-defaults.</a:t>
            </a:r>
            <a:endParaRPr lang="en-US" dirty="0">
              <a:solidFill>
                <a:srgbClr val="3366FF"/>
              </a:solidFill>
            </a:endParaRPr>
          </a:p>
        </p:txBody>
      </p:sp>
      <p:sp>
        <p:nvSpPr>
          <p:cNvPr id="6" name="Oval 5"/>
          <p:cNvSpPr/>
          <p:nvPr/>
        </p:nvSpPr>
        <p:spPr>
          <a:xfrm>
            <a:off x="2309199" y="4766534"/>
            <a:ext cx="973160" cy="841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33709" y="4160164"/>
            <a:ext cx="973160" cy="841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4737771" y="4773746"/>
            <a:ext cx="973160" cy="841270"/>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383048" y="4864130"/>
            <a:ext cx="973160" cy="841270"/>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483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 – Classification </a:t>
            </a:r>
            <a:r>
              <a:rPr lang="en-US" dirty="0" smtClean="0">
                <a:solidFill>
                  <a:srgbClr val="FF0000"/>
                </a:solidFill>
              </a:rPr>
              <a:t>Rules</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t>Vs</a:t>
            </a:r>
            <a:r>
              <a:rPr lang="en-US" dirty="0" smtClean="0"/>
              <a:t> trees</a:t>
            </a:r>
          </a:p>
          <a:p>
            <a:r>
              <a:rPr lang="en-US" dirty="0" smtClean="0"/>
              <a:t>Separate and conquer is the strategy.</a:t>
            </a:r>
          </a:p>
          <a:p>
            <a:r>
              <a:rPr lang="en-US" dirty="0" smtClean="0"/>
              <a:t>Identify a rule that covers a subset, then pull those out and look at the rest.</a:t>
            </a:r>
          </a:p>
          <a:p>
            <a:r>
              <a:rPr lang="en-US" dirty="0" smtClean="0"/>
              <a:t>Keep adding rules till the whole dataset has been covered.</a:t>
            </a:r>
          </a:p>
          <a:p>
            <a:r>
              <a:rPr lang="en-US" dirty="0" smtClean="0"/>
              <a:t>Emphasis is on finding rules to identify every example which passes some test.</a:t>
            </a:r>
            <a:endParaRPr lang="en-US" dirty="0"/>
          </a:p>
        </p:txBody>
      </p:sp>
    </p:spTree>
    <p:extLst>
      <p:ext uri="{BB962C8B-B14F-4D97-AF65-F5344CB8AC3E}">
        <p14:creationId xmlns:p14="http://schemas.microsoft.com/office/powerpoint/2010/main" val="13648735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Carving up the animal kingdom</a:t>
            </a:r>
            <a:endParaRPr lang="en-US" dirty="0"/>
          </a:p>
        </p:txBody>
      </p:sp>
      <p:sp>
        <p:nvSpPr>
          <p:cNvPr id="3" name="Content Placeholder 2"/>
          <p:cNvSpPr>
            <a:spLocks noGrp="1"/>
          </p:cNvSpPr>
          <p:nvPr>
            <p:ph idx="1"/>
          </p:nvPr>
        </p:nvSpPr>
        <p:spPr/>
        <p:txBody>
          <a:bodyPr/>
          <a:lstStyle/>
          <a:p>
            <a:r>
              <a:rPr lang="en-US" dirty="0" smtClean="0"/>
              <a:t>Starting with the most definitive slice</a:t>
            </a:r>
            <a:endParaRPr lang="en-US" dirty="0"/>
          </a:p>
        </p:txBody>
      </p:sp>
      <p:pic>
        <p:nvPicPr>
          <p:cNvPr id="4" name="Picture 3"/>
          <p:cNvPicPr>
            <a:picLocks noChangeAspect="1"/>
          </p:cNvPicPr>
          <p:nvPr/>
        </p:nvPicPr>
        <p:blipFill>
          <a:blip r:embed="rId3"/>
          <a:stretch>
            <a:fillRect/>
          </a:stretch>
        </p:blipFill>
        <p:spPr>
          <a:xfrm>
            <a:off x="-241932" y="3063675"/>
            <a:ext cx="4918006" cy="2766378"/>
          </a:xfrm>
          <a:prstGeom prst="rect">
            <a:avLst/>
          </a:prstGeom>
        </p:spPr>
      </p:pic>
      <p:pic>
        <p:nvPicPr>
          <p:cNvPr id="5" name="Picture 4"/>
          <p:cNvPicPr>
            <a:picLocks noChangeAspect="1"/>
          </p:cNvPicPr>
          <p:nvPr/>
        </p:nvPicPr>
        <p:blipFill>
          <a:blip r:embed="rId4"/>
          <a:stretch>
            <a:fillRect/>
          </a:stretch>
        </p:blipFill>
        <p:spPr>
          <a:xfrm>
            <a:off x="4535468" y="3003209"/>
            <a:ext cx="4850427" cy="2825272"/>
          </a:xfrm>
          <a:prstGeom prst="rect">
            <a:avLst/>
          </a:prstGeom>
        </p:spPr>
      </p:pic>
    </p:spTree>
    <p:extLst>
      <p:ext uri="{BB962C8B-B14F-4D97-AF65-F5344CB8AC3E}">
        <p14:creationId xmlns:p14="http://schemas.microsoft.com/office/powerpoint/2010/main" val="34876886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perfecting it what’s left…</a:t>
            </a:r>
            <a:endParaRPr lang="en-US" dirty="0"/>
          </a:p>
        </p:txBody>
      </p:sp>
      <p:pic>
        <p:nvPicPr>
          <p:cNvPr id="4" name="Picture 3"/>
          <p:cNvPicPr>
            <a:picLocks noChangeAspect="1"/>
          </p:cNvPicPr>
          <p:nvPr/>
        </p:nvPicPr>
        <p:blipFill>
          <a:blip r:embed="rId3"/>
          <a:stretch>
            <a:fillRect/>
          </a:stretch>
        </p:blipFill>
        <p:spPr>
          <a:xfrm>
            <a:off x="0" y="2338067"/>
            <a:ext cx="4672828" cy="2922553"/>
          </a:xfrm>
          <a:prstGeom prst="rect">
            <a:avLst/>
          </a:prstGeom>
        </p:spPr>
      </p:pic>
      <p:pic>
        <p:nvPicPr>
          <p:cNvPr id="5" name="Picture 4"/>
          <p:cNvPicPr>
            <a:picLocks noChangeAspect="1"/>
          </p:cNvPicPr>
          <p:nvPr/>
        </p:nvPicPr>
        <p:blipFill>
          <a:blip r:embed="rId4"/>
          <a:stretch>
            <a:fillRect/>
          </a:stretch>
        </p:blipFill>
        <p:spPr>
          <a:xfrm>
            <a:off x="4672120" y="2378380"/>
            <a:ext cx="4471880" cy="2778341"/>
          </a:xfrm>
          <a:prstGeom prst="rect">
            <a:avLst/>
          </a:prstGeom>
        </p:spPr>
      </p:pic>
    </p:spTree>
    <p:extLst>
      <p:ext uri="{BB962C8B-B14F-4D97-AF65-F5344CB8AC3E}">
        <p14:creationId xmlns:p14="http://schemas.microsoft.com/office/powerpoint/2010/main" val="28729012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RIPPER algorithm</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105168355"/>
              </p:ext>
            </p:extLst>
          </p:nvPr>
        </p:nvGraphicFramePr>
        <p:xfrm>
          <a:off x="457200" y="1600200"/>
          <a:ext cx="4038600" cy="3662679"/>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en-US" dirty="0" smtClean="0"/>
                        <a:t>Strengths</a:t>
                      </a:r>
                      <a:endParaRPr lang="en-US" dirty="0"/>
                    </a:p>
                  </a:txBody>
                  <a:tcPr marL="44873" marR="44873"/>
                </a:tc>
                <a:tc>
                  <a:txBody>
                    <a:bodyPr/>
                    <a:lstStyle/>
                    <a:p>
                      <a:r>
                        <a:rPr lang="en-US" dirty="0" smtClean="0"/>
                        <a:t>Weaknesses</a:t>
                      </a:r>
                      <a:endParaRPr lang="en-US" dirty="0"/>
                    </a:p>
                  </a:txBody>
                  <a:tcPr marL="44873" marR="44873"/>
                </a:tc>
              </a:tr>
              <a:tr h="370840">
                <a:tc>
                  <a:txBody>
                    <a:bodyPr/>
                    <a:lstStyle/>
                    <a:p>
                      <a:r>
                        <a:rPr lang="en-US" dirty="0" smtClean="0"/>
                        <a:t>Generates easy-to-understand, human-readable</a:t>
                      </a:r>
                      <a:r>
                        <a:rPr lang="en-US" baseline="0" dirty="0" smtClean="0"/>
                        <a:t> rules.</a:t>
                      </a:r>
                      <a:endParaRPr lang="en-US" dirty="0"/>
                    </a:p>
                  </a:txBody>
                  <a:tcPr marL="44873" marR="44873"/>
                </a:tc>
                <a:tc>
                  <a:txBody>
                    <a:bodyPr/>
                    <a:lstStyle/>
                    <a:p>
                      <a:r>
                        <a:rPr lang="en-US" dirty="0" smtClean="0"/>
                        <a:t>May</a:t>
                      </a:r>
                      <a:r>
                        <a:rPr lang="en-US" baseline="0" dirty="0" smtClean="0"/>
                        <a:t> result in rules that seem to defy common sense or expert knowledge.</a:t>
                      </a:r>
                      <a:endParaRPr lang="en-US" dirty="0"/>
                    </a:p>
                  </a:txBody>
                  <a:tcPr marL="44873" marR="44873"/>
                </a:tc>
              </a:tr>
              <a:tr h="370840">
                <a:tc>
                  <a:txBody>
                    <a:bodyPr/>
                    <a:lstStyle/>
                    <a:p>
                      <a:r>
                        <a:rPr lang="en-US" dirty="0" smtClean="0"/>
                        <a:t>Efficient on large and noisy datasets.</a:t>
                      </a:r>
                    </a:p>
                  </a:txBody>
                  <a:tcPr marL="44873" marR="44873"/>
                </a:tc>
                <a:tc>
                  <a:txBody>
                    <a:bodyPr/>
                    <a:lstStyle/>
                    <a:p>
                      <a:r>
                        <a:rPr lang="en-US" dirty="0" smtClean="0"/>
                        <a:t>Not ideal for working with</a:t>
                      </a:r>
                      <a:r>
                        <a:rPr lang="en-US" baseline="0" dirty="0" smtClean="0"/>
                        <a:t> numeric data.</a:t>
                      </a:r>
                      <a:endParaRPr lang="en-US" dirty="0"/>
                    </a:p>
                  </a:txBody>
                  <a:tcPr marL="44873" marR="44873"/>
                </a:tc>
              </a:tr>
              <a:tr h="370840">
                <a:tc>
                  <a:txBody>
                    <a:bodyPr/>
                    <a:lstStyle/>
                    <a:p>
                      <a:r>
                        <a:rPr lang="en-US" dirty="0" smtClean="0"/>
                        <a:t>Generally produces a simpler</a:t>
                      </a:r>
                      <a:r>
                        <a:rPr lang="en-US" baseline="0" dirty="0" smtClean="0"/>
                        <a:t> model than a comparable decision tree.</a:t>
                      </a:r>
                      <a:endParaRPr lang="en-US" dirty="0"/>
                    </a:p>
                  </a:txBody>
                  <a:tcPr marL="44873" marR="44873"/>
                </a:tc>
                <a:tc>
                  <a:txBody>
                    <a:bodyPr/>
                    <a:lstStyle/>
                    <a:p>
                      <a:r>
                        <a:rPr lang="en-US" dirty="0" smtClean="0"/>
                        <a:t>Might</a:t>
                      </a:r>
                      <a:r>
                        <a:rPr lang="en-US" baseline="0" dirty="0" smtClean="0"/>
                        <a:t> not perform as well as more complex models.</a:t>
                      </a:r>
                      <a:endParaRPr lang="en-US" dirty="0"/>
                    </a:p>
                  </a:txBody>
                  <a:tcPr marL="44873" marR="44873"/>
                </a:tc>
              </a:tr>
            </a:tbl>
          </a:graphicData>
        </a:graphic>
      </p:graphicFrame>
      <p:sp>
        <p:nvSpPr>
          <p:cNvPr id="5" name="Content Placeholder 4"/>
          <p:cNvSpPr>
            <a:spLocks noGrp="1"/>
          </p:cNvSpPr>
          <p:nvPr>
            <p:ph sz="half" idx="2"/>
          </p:nvPr>
        </p:nvSpPr>
        <p:spPr/>
        <p:txBody>
          <a:bodyPr/>
          <a:lstStyle/>
          <a:p>
            <a:r>
              <a:rPr lang="en-US" dirty="0" smtClean="0"/>
              <a:t>How it works:</a:t>
            </a:r>
          </a:p>
          <a:p>
            <a:pPr lvl="1"/>
            <a:r>
              <a:rPr lang="en-US" dirty="0" smtClean="0"/>
              <a:t>Grow</a:t>
            </a:r>
          </a:p>
          <a:p>
            <a:pPr lvl="1"/>
            <a:r>
              <a:rPr lang="en-US" dirty="0" smtClean="0"/>
              <a:t>Prune</a:t>
            </a:r>
          </a:p>
          <a:p>
            <a:pPr lvl="1"/>
            <a:r>
              <a:rPr lang="en-US" dirty="0" smtClean="0"/>
              <a:t>Optimize</a:t>
            </a:r>
          </a:p>
          <a:p>
            <a:r>
              <a:rPr lang="en-US" dirty="0" smtClean="0"/>
              <a:t>Separate and conquer</a:t>
            </a:r>
          </a:p>
          <a:p>
            <a:r>
              <a:rPr lang="en-US" dirty="0" smtClean="0"/>
              <a:t>Greedily adds conditions to a rule</a:t>
            </a:r>
            <a:endParaRPr lang="en-US" dirty="0"/>
          </a:p>
        </p:txBody>
      </p:sp>
    </p:spTree>
    <p:extLst>
      <p:ext uri="{BB962C8B-B14F-4D97-AF65-F5344CB8AC3E}">
        <p14:creationId xmlns:p14="http://schemas.microsoft.com/office/powerpoint/2010/main" val="9527675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7222"/>
            <a:ext cx="8229600" cy="1143000"/>
          </a:xfrm>
        </p:spPr>
        <p:txBody>
          <a:bodyPr/>
          <a:lstStyle/>
          <a:p>
            <a:r>
              <a:rPr lang="en-US" dirty="0" smtClean="0"/>
              <a:t>Example – Identifying mushrooms</a:t>
            </a:r>
            <a:endParaRPr lang="en-US" dirty="0"/>
          </a:p>
        </p:txBody>
      </p:sp>
      <p:sp>
        <p:nvSpPr>
          <p:cNvPr id="6" name="Content Placeholder 5"/>
          <p:cNvSpPr>
            <a:spLocks noGrp="1"/>
          </p:cNvSpPr>
          <p:nvPr>
            <p:ph idx="1"/>
          </p:nvPr>
        </p:nvSpPr>
        <p:spPr>
          <a:xfrm>
            <a:off x="440706" y="940400"/>
            <a:ext cx="8229600" cy="4525963"/>
          </a:xfrm>
        </p:spPr>
        <p:txBody>
          <a:bodyPr>
            <a:noAutofit/>
          </a:bodyPr>
          <a:lstStyle/>
          <a:p>
            <a:pPr marL="0" indent="0">
              <a:buNone/>
            </a:pPr>
            <a:r>
              <a:rPr lang="en-US" sz="1100" b="1" dirty="0">
                <a:latin typeface="Courier New"/>
                <a:cs typeface="Courier New"/>
              </a:rPr>
              <a:t>&gt; </a:t>
            </a:r>
            <a:r>
              <a:rPr lang="en-US" sz="1100" b="1" dirty="0" err="1">
                <a:latin typeface="Courier New"/>
                <a:cs typeface="Courier New"/>
              </a:rPr>
              <a:t>str</a:t>
            </a:r>
            <a:r>
              <a:rPr lang="en-US" sz="1100" b="1" dirty="0">
                <a:latin typeface="Courier New"/>
                <a:cs typeface="Courier New"/>
              </a:rPr>
              <a:t>(mushrooms)</a:t>
            </a:r>
          </a:p>
          <a:p>
            <a:pPr marL="0" indent="0">
              <a:buNone/>
            </a:pPr>
            <a:r>
              <a:rPr lang="en-US" sz="1100" b="1" dirty="0">
                <a:latin typeface="Courier New"/>
                <a:cs typeface="Courier New"/>
              </a:rPr>
              <a:t>'</a:t>
            </a:r>
            <a:r>
              <a:rPr lang="en-US" sz="1100" b="1" dirty="0" err="1">
                <a:latin typeface="Courier New"/>
                <a:cs typeface="Courier New"/>
              </a:rPr>
              <a:t>data.frame</a:t>
            </a:r>
            <a:r>
              <a:rPr lang="en-US" sz="1100" b="1" dirty="0">
                <a:latin typeface="Courier New"/>
                <a:cs typeface="Courier New"/>
              </a:rPr>
              <a:t>':	8124 obs. of  23 variables:</a:t>
            </a:r>
          </a:p>
          <a:p>
            <a:pPr marL="0" indent="0">
              <a:buNone/>
            </a:pPr>
            <a:r>
              <a:rPr lang="en-US" sz="1100" b="1" dirty="0">
                <a:latin typeface="Courier New"/>
                <a:cs typeface="Courier New"/>
              </a:rPr>
              <a:t> $ type                    : Factor w/ 2 levels "</a:t>
            </a:r>
            <a:r>
              <a:rPr lang="en-US" sz="1100" b="1" dirty="0" err="1">
                <a:latin typeface="Courier New"/>
                <a:cs typeface="Courier New"/>
              </a:rPr>
              <a:t>edible","poisonous</a:t>
            </a:r>
            <a:r>
              <a:rPr lang="en-US" sz="1100" b="1" dirty="0">
                <a:latin typeface="Courier New"/>
                <a:cs typeface="Courier New"/>
              </a:rPr>
              <a:t>": 2 1 1 2 1 1 1 1 2 1 ...</a:t>
            </a:r>
          </a:p>
          <a:p>
            <a:pPr marL="0" indent="0">
              <a:buNone/>
            </a:pPr>
            <a:r>
              <a:rPr lang="en-US" sz="1100" b="1" dirty="0">
                <a:latin typeface="Courier New"/>
                <a:cs typeface="Courier New"/>
              </a:rPr>
              <a:t> $ </a:t>
            </a:r>
            <a:r>
              <a:rPr lang="en-US" sz="1100" b="1" dirty="0" err="1">
                <a:latin typeface="Courier New"/>
                <a:cs typeface="Courier New"/>
              </a:rPr>
              <a:t>cap_shape</a:t>
            </a:r>
            <a:r>
              <a:rPr lang="en-US" sz="1100" b="1" dirty="0">
                <a:latin typeface="Courier New"/>
                <a:cs typeface="Courier New"/>
              </a:rPr>
              <a:t>               : Factor w/ 6 levels "</a:t>
            </a:r>
            <a:r>
              <a:rPr lang="en-US" sz="1100" b="1" dirty="0" err="1">
                <a:latin typeface="Courier New"/>
                <a:cs typeface="Courier New"/>
              </a:rPr>
              <a:t>bell","conical</a:t>
            </a:r>
            <a:r>
              <a:rPr lang="en-US" sz="1100" b="1" dirty="0">
                <a:latin typeface="Courier New"/>
                <a:cs typeface="Courier New"/>
              </a:rPr>
              <a:t>",..: 3 3 1 3 3 3 1 1 3 1 ...</a:t>
            </a:r>
          </a:p>
          <a:p>
            <a:pPr marL="0" indent="0">
              <a:buNone/>
            </a:pPr>
            <a:r>
              <a:rPr lang="en-US" sz="1100" b="1" dirty="0">
                <a:latin typeface="Courier New"/>
                <a:cs typeface="Courier New"/>
              </a:rPr>
              <a:t> $ </a:t>
            </a:r>
            <a:r>
              <a:rPr lang="en-US" sz="1100" b="1" dirty="0" err="1">
                <a:latin typeface="Courier New"/>
                <a:cs typeface="Courier New"/>
              </a:rPr>
              <a:t>cap_surface</a:t>
            </a:r>
            <a:r>
              <a:rPr lang="en-US" sz="1100" b="1" dirty="0">
                <a:latin typeface="Courier New"/>
                <a:cs typeface="Courier New"/>
              </a:rPr>
              <a:t>             : Factor w/ 4 levels "</a:t>
            </a:r>
            <a:r>
              <a:rPr lang="en-US" sz="1100" b="1" dirty="0" err="1">
                <a:latin typeface="Courier New"/>
                <a:cs typeface="Courier New"/>
              </a:rPr>
              <a:t>fibrous","grooves</a:t>
            </a:r>
            <a:r>
              <a:rPr lang="en-US" sz="1100" b="1" dirty="0">
                <a:latin typeface="Courier New"/>
                <a:cs typeface="Courier New"/>
              </a:rPr>
              <a:t>",..: 4 4 4 3 4 3 4 3 3 4 ...</a:t>
            </a:r>
          </a:p>
          <a:p>
            <a:pPr marL="0" indent="0">
              <a:buNone/>
            </a:pPr>
            <a:r>
              <a:rPr lang="en-US" sz="1100" b="1" dirty="0">
                <a:latin typeface="Courier New"/>
                <a:cs typeface="Courier New"/>
              </a:rPr>
              <a:t> $ </a:t>
            </a:r>
            <a:r>
              <a:rPr lang="en-US" sz="1100" b="1" dirty="0" err="1">
                <a:latin typeface="Courier New"/>
                <a:cs typeface="Courier New"/>
              </a:rPr>
              <a:t>cap_color</a:t>
            </a:r>
            <a:r>
              <a:rPr lang="en-US" sz="1100" b="1" dirty="0">
                <a:latin typeface="Courier New"/>
                <a:cs typeface="Courier New"/>
              </a:rPr>
              <a:t>               : Factor w/ 10 levels "</a:t>
            </a:r>
            <a:r>
              <a:rPr lang="en-US" sz="1100" b="1" dirty="0" err="1">
                <a:latin typeface="Courier New"/>
                <a:cs typeface="Courier New"/>
              </a:rPr>
              <a:t>brown","buff</a:t>
            </a:r>
            <a:r>
              <a:rPr lang="en-US" sz="1100" b="1" dirty="0">
                <a:latin typeface="Courier New"/>
                <a:cs typeface="Courier New"/>
              </a:rPr>
              <a:t>",..: 1 10 9 9 4 10 9 9 9 10 ...</a:t>
            </a:r>
          </a:p>
          <a:p>
            <a:pPr marL="0" indent="0">
              <a:buNone/>
            </a:pPr>
            <a:r>
              <a:rPr lang="en-US" sz="1100" b="1" dirty="0">
                <a:latin typeface="Courier New"/>
                <a:cs typeface="Courier New"/>
              </a:rPr>
              <a:t> $ bruises                 : Factor w/ 2 levels "</a:t>
            </a:r>
            <a:r>
              <a:rPr lang="en-US" sz="1100" b="1" dirty="0" err="1">
                <a:latin typeface="Courier New"/>
                <a:cs typeface="Courier New"/>
              </a:rPr>
              <a:t>no","yes</a:t>
            </a:r>
            <a:r>
              <a:rPr lang="en-US" sz="1100" b="1" dirty="0">
                <a:latin typeface="Courier New"/>
                <a:cs typeface="Courier New"/>
              </a:rPr>
              <a:t>": 2 2 2 2 1 2 2 2 2 2 ...</a:t>
            </a:r>
          </a:p>
          <a:p>
            <a:pPr marL="0" indent="0">
              <a:buNone/>
            </a:pPr>
            <a:r>
              <a:rPr lang="en-US" sz="1100" b="1" dirty="0">
                <a:latin typeface="Courier New"/>
                <a:cs typeface="Courier New"/>
              </a:rPr>
              <a:t> $ odor                    : Factor w/ 9 levels "</a:t>
            </a:r>
            <a:r>
              <a:rPr lang="en-US" sz="1100" b="1" dirty="0" err="1">
                <a:latin typeface="Courier New"/>
                <a:cs typeface="Courier New"/>
              </a:rPr>
              <a:t>almond","anise</a:t>
            </a:r>
            <a:r>
              <a:rPr lang="en-US" sz="1100" b="1" dirty="0">
                <a:latin typeface="Courier New"/>
                <a:cs typeface="Courier New"/>
              </a:rPr>
              <a:t>",..: 8 1 2 8 7 1 1 2 8 1 ...</a:t>
            </a:r>
          </a:p>
          <a:p>
            <a:pPr marL="0" indent="0">
              <a:buNone/>
            </a:pPr>
            <a:r>
              <a:rPr lang="en-US" sz="1100" b="1" dirty="0">
                <a:latin typeface="Courier New"/>
                <a:cs typeface="Courier New"/>
              </a:rPr>
              <a:t> $ </a:t>
            </a:r>
            <a:r>
              <a:rPr lang="en-US" sz="1100" b="1" dirty="0" err="1">
                <a:latin typeface="Courier New"/>
                <a:cs typeface="Courier New"/>
              </a:rPr>
              <a:t>gill_attachment</a:t>
            </a:r>
            <a:r>
              <a:rPr lang="en-US" sz="1100" b="1" dirty="0">
                <a:latin typeface="Courier New"/>
                <a:cs typeface="Courier New"/>
              </a:rPr>
              <a:t>         : Factor w/ 2 levels "</a:t>
            </a:r>
            <a:r>
              <a:rPr lang="en-US" sz="1100" b="1" dirty="0" err="1">
                <a:latin typeface="Courier New"/>
                <a:cs typeface="Courier New"/>
              </a:rPr>
              <a:t>attached","free</a:t>
            </a:r>
            <a:r>
              <a:rPr lang="en-US" sz="1100" b="1" dirty="0">
                <a:latin typeface="Courier New"/>
                <a:cs typeface="Courier New"/>
              </a:rPr>
              <a:t>": 2 2 2 2 2 2 2 2 2 2 ...</a:t>
            </a:r>
          </a:p>
          <a:p>
            <a:pPr marL="0" indent="0">
              <a:buNone/>
            </a:pPr>
            <a:r>
              <a:rPr lang="en-US" sz="1100" b="1" dirty="0">
                <a:latin typeface="Courier New"/>
                <a:cs typeface="Courier New"/>
              </a:rPr>
              <a:t> $ </a:t>
            </a:r>
            <a:r>
              <a:rPr lang="en-US" sz="1100" b="1" dirty="0" err="1">
                <a:latin typeface="Courier New"/>
                <a:cs typeface="Courier New"/>
              </a:rPr>
              <a:t>gill_spacing</a:t>
            </a:r>
            <a:r>
              <a:rPr lang="en-US" sz="1100" b="1" dirty="0">
                <a:latin typeface="Courier New"/>
                <a:cs typeface="Courier New"/>
              </a:rPr>
              <a:t>            : Factor w/ 2 levels "</a:t>
            </a:r>
            <a:r>
              <a:rPr lang="en-US" sz="1100" b="1" dirty="0" err="1">
                <a:latin typeface="Courier New"/>
                <a:cs typeface="Courier New"/>
              </a:rPr>
              <a:t>close","crowded</a:t>
            </a:r>
            <a:r>
              <a:rPr lang="en-US" sz="1100" b="1" dirty="0">
                <a:latin typeface="Courier New"/>
                <a:cs typeface="Courier New"/>
              </a:rPr>
              <a:t>": 1 1 1 1 2 1 1 1 1 1 ...</a:t>
            </a:r>
          </a:p>
          <a:p>
            <a:pPr marL="0" indent="0">
              <a:buNone/>
            </a:pPr>
            <a:r>
              <a:rPr lang="en-US" sz="1100" b="1" dirty="0">
                <a:latin typeface="Courier New"/>
                <a:cs typeface="Courier New"/>
              </a:rPr>
              <a:t> $ </a:t>
            </a:r>
            <a:r>
              <a:rPr lang="en-US" sz="1100" b="1" dirty="0" err="1">
                <a:latin typeface="Courier New"/>
                <a:cs typeface="Courier New"/>
              </a:rPr>
              <a:t>gill_size</a:t>
            </a:r>
            <a:r>
              <a:rPr lang="en-US" sz="1100" b="1" dirty="0">
                <a:latin typeface="Courier New"/>
                <a:cs typeface="Courier New"/>
              </a:rPr>
              <a:t>               : Factor w/ 2 levels "</a:t>
            </a:r>
            <a:r>
              <a:rPr lang="en-US" sz="1100" b="1" dirty="0" err="1">
                <a:latin typeface="Courier New"/>
                <a:cs typeface="Courier New"/>
              </a:rPr>
              <a:t>broad","narrow</a:t>
            </a:r>
            <a:r>
              <a:rPr lang="en-US" sz="1100" b="1" dirty="0">
                <a:latin typeface="Courier New"/>
                <a:cs typeface="Courier New"/>
              </a:rPr>
              <a:t>": 2 1 1 2 1 1 1 1 2 1 ...</a:t>
            </a:r>
          </a:p>
          <a:p>
            <a:pPr marL="0" indent="0">
              <a:buNone/>
            </a:pPr>
            <a:r>
              <a:rPr lang="en-US" sz="1100" b="1" dirty="0">
                <a:latin typeface="Courier New"/>
                <a:cs typeface="Courier New"/>
              </a:rPr>
              <a:t> $ </a:t>
            </a:r>
            <a:r>
              <a:rPr lang="en-US" sz="1100" b="1" dirty="0" err="1">
                <a:latin typeface="Courier New"/>
                <a:cs typeface="Courier New"/>
              </a:rPr>
              <a:t>gill_color</a:t>
            </a:r>
            <a:r>
              <a:rPr lang="en-US" sz="1100" b="1" dirty="0">
                <a:latin typeface="Courier New"/>
                <a:cs typeface="Courier New"/>
              </a:rPr>
              <a:t>              : Factor w/ 12 levels "</a:t>
            </a:r>
            <a:r>
              <a:rPr lang="en-US" sz="1100" b="1" dirty="0" err="1">
                <a:latin typeface="Courier New"/>
                <a:cs typeface="Courier New"/>
              </a:rPr>
              <a:t>black","brown</a:t>
            </a:r>
            <a:r>
              <a:rPr lang="en-US" sz="1100" b="1" dirty="0">
                <a:latin typeface="Courier New"/>
                <a:cs typeface="Courier New"/>
              </a:rPr>
              <a:t>",..: 1 1 2 2 1 2 5 2 8 5 ...</a:t>
            </a:r>
          </a:p>
          <a:p>
            <a:pPr marL="0" indent="0">
              <a:buNone/>
            </a:pPr>
            <a:r>
              <a:rPr lang="en-US" sz="1100" b="1" dirty="0">
                <a:latin typeface="Courier New"/>
                <a:cs typeface="Courier New"/>
              </a:rPr>
              <a:t> $ </a:t>
            </a:r>
            <a:r>
              <a:rPr lang="en-US" sz="1100" b="1" dirty="0" err="1">
                <a:latin typeface="Courier New"/>
                <a:cs typeface="Courier New"/>
              </a:rPr>
              <a:t>stalk_shape</a:t>
            </a:r>
            <a:r>
              <a:rPr lang="en-US" sz="1100" b="1" dirty="0">
                <a:latin typeface="Courier New"/>
                <a:cs typeface="Courier New"/>
              </a:rPr>
              <a:t>             : Factor w/ 2 levels "</a:t>
            </a:r>
            <a:r>
              <a:rPr lang="en-US" sz="1100" b="1" dirty="0" err="1">
                <a:latin typeface="Courier New"/>
                <a:cs typeface="Courier New"/>
              </a:rPr>
              <a:t>enlarging","tapering</a:t>
            </a:r>
            <a:r>
              <a:rPr lang="en-US" sz="1100" b="1" dirty="0">
                <a:latin typeface="Courier New"/>
                <a:cs typeface="Courier New"/>
              </a:rPr>
              <a:t>": 1 1 1 1 2 1 1 1 1 1 ...</a:t>
            </a:r>
          </a:p>
          <a:p>
            <a:pPr marL="0" indent="0">
              <a:buNone/>
            </a:pPr>
            <a:r>
              <a:rPr lang="en-US" sz="1100" b="1" dirty="0">
                <a:latin typeface="Courier New"/>
                <a:cs typeface="Courier New"/>
              </a:rPr>
              <a:t> $ </a:t>
            </a:r>
            <a:r>
              <a:rPr lang="en-US" sz="1100" b="1" dirty="0" err="1">
                <a:latin typeface="Courier New"/>
                <a:cs typeface="Courier New"/>
              </a:rPr>
              <a:t>stalk_root</a:t>
            </a:r>
            <a:r>
              <a:rPr lang="en-US" sz="1100" b="1" dirty="0">
                <a:latin typeface="Courier New"/>
                <a:cs typeface="Courier New"/>
              </a:rPr>
              <a:t>              : Factor w/ 5 levels "</a:t>
            </a:r>
            <a:r>
              <a:rPr lang="en-US" sz="1100" b="1" dirty="0" err="1">
                <a:latin typeface="Courier New"/>
                <a:cs typeface="Courier New"/>
              </a:rPr>
              <a:t>bulbous","club</a:t>
            </a:r>
            <a:r>
              <a:rPr lang="en-US" sz="1100" b="1" dirty="0">
                <a:latin typeface="Courier New"/>
                <a:cs typeface="Courier New"/>
              </a:rPr>
              <a:t>",..: 3 2 2 3 3 2 2 2 3 2 ...</a:t>
            </a:r>
          </a:p>
          <a:p>
            <a:pPr marL="0" indent="0">
              <a:buNone/>
            </a:pPr>
            <a:r>
              <a:rPr lang="en-US" sz="1100" b="1" dirty="0">
                <a:latin typeface="Courier New"/>
                <a:cs typeface="Courier New"/>
              </a:rPr>
              <a:t> $ </a:t>
            </a:r>
            <a:r>
              <a:rPr lang="en-US" sz="1100" b="1" dirty="0" err="1">
                <a:latin typeface="Courier New"/>
                <a:cs typeface="Courier New"/>
              </a:rPr>
              <a:t>stalk_surface_above_ring</a:t>
            </a:r>
            <a:r>
              <a:rPr lang="en-US" sz="1100" b="1" dirty="0">
                <a:latin typeface="Courier New"/>
                <a:cs typeface="Courier New"/>
              </a:rPr>
              <a:t>: Factor w/ 4 levels "</a:t>
            </a:r>
            <a:r>
              <a:rPr lang="en-US" sz="1100" b="1" dirty="0" err="1">
                <a:latin typeface="Courier New"/>
                <a:cs typeface="Courier New"/>
              </a:rPr>
              <a:t>fibrous","scaly</a:t>
            </a:r>
            <a:r>
              <a:rPr lang="en-US" sz="1100" b="1" dirty="0">
                <a:latin typeface="Courier New"/>
                <a:cs typeface="Courier New"/>
              </a:rPr>
              <a:t>",..: 4 4 4 4 4 4 4 4 4 4 ...</a:t>
            </a:r>
          </a:p>
          <a:p>
            <a:pPr marL="0" indent="0">
              <a:buNone/>
            </a:pPr>
            <a:r>
              <a:rPr lang="en-US" sz="1100" b="1" dirty="0">
                <a:latin typeface="Courier New"/>
                <a:cs typeface="Courier New"/>
              </a:rPr>
              <a:t> $ </a:t>
            </a:r>
            <a:r>
              <a:rPr lang="en-US" sz="1100" b="1" dirty="0" err="1">
                <a:latin typeface="Courier New"/>
                <a:cs typeface="Courier New"/>
              </a:rPr>
              <a:t>stalk_surface_below_ring</a:t>
            </a:r>
            <a:r>
              <a:rPr lang="en-US" sz="1100" b="1" dirty="0">
                <a:latin typeface="Courier New"/>
                <a:cs typeface="Courier New"/>
              </a:rPr>
              <a:t>: Factor w/ 4 levels "</a:t>
            </a:r>
            <a:r>
              <a:rPr lang="en-US" sz="1100" b="1" dirty="0" err="1">
                <a:latin typeface="Courier New"/>
                <a:cs typeface="Courier New"/>
              </a:rPr>
              <a:t>fibrous","scaly</a:t>
            </a:r>
            <a:r>
              <a:rPr lang="en-US" sz="1100" b="1" dirty="0">
                <a:latin typeface="Courier New"/>
                <a:cs typeface="Courier New"/>
              </a:rPr>
              <a:t>",..: 4 4 4 4 4 4 4 4 4 4 ...</a:t>
            </a:r>
          </a:p>
          <a:p>
            <a:pPr marL="0" indent="0">
              <a:buNone/>
            </a:pPr>
            <a:r>
              <a:rPr lang="en-US" sz="1100" b="1" dirty="0">
                <a:latin typeface="Courier New"/>
                <a:cs typeface="Courier New"/>
              </a:rPr>
              <a:t> $ </a:t>
            </a:r>
            <a:r>
              <a:rPr lang="en-US" sz="1100" b="1" dirty="0" err="1">
                <a:latin typeface="Courier New"/>
                <a:cs typeface="Courier New"/>
              </a:rPr>
              <a:t>stalk_color_above_ring</a:t>
            </a:r>
            <a:r>
              <a:rPr lang="en-US" sz="1100" b="1" dirty="0">
                <a:latin typeface="Courier New"/>
                <a:cs typeface="Courier New"/>
              </a:rPr>
              <a:t>  : Factor w/ 9 levels "</a:t>
            </a:r>
            <a:r>
              <a:rPr lang="en-US" sz="1100" b="1" dirty="0" err="1">
                <a:latin typeface="Courier New"/>
                <a:cs typeface="Courier New"/>
              </a:rPr>
              <a:t>brown","buff</a:t>
            </a:r>
            <a:r>
              <a:rPr lang="en-US" sz="1100" b="1" dirty="0">
                <a:latin typeface="Courier New"/>
                <a:cs typeface="Courier New"/>
              </a:rPr>
              <a:t>",..: 8 8 8 8 8 8 8 8 8 8 ...</a:t>
            </a:r>
          </a:p>
          <a:p>
            <a:pPr marL="0" indent="0">
              <a:buNone/>
            </a:pPr>
            <a:r>
              <a:rPr lang="en-US" sz="1100" b="1" dirty="0">
                <a:latin typeface="Courier New"/>
                <a:cs typeface="Courier New"/>
              </a:rPr>
              <a:t> $ </a:t>
            </a:r>
            <a:r>
              <a:rPr lang="en-US" sz="1100" b="1" dirty="0" err="1">
                <a:latin typeface="Courier New"/>
                <a:cs typeface="Courier New"/>
              </a:rPr>
              <a:t>stalk_color_below_ring</a:t>
            </a:r>
            <a:r>
              <a:rPr lang="en-US" sz="1100" b="1" dirty="0">
                <a:latin typeface="Courier New"/>
                <a:cs typeface="Courier New"/>
              </a:rPr>
              <a:t>  : Factor w/ 9 levels "</a:t>
            </a:r>
            <a:r>
              <a:rPr lang="en-US" sz="1100" b="1" dirty="0" err="1">
                <a:latin typeface="Courier New"/>
                <a:cs typeface="Courier New"/>
              </a:rPr>
              <a:t>brown","buff</a:t>
            </a:r>
            <a:r>
              <a:rPr lang="en-US" sz="1100" b="1" dirty="0">
                <a:latin typeface="Courier New"/>
                <a:cs typeface="Courier New"/>
              </a:rPr>
              <a:t>",..: 8 8 8 8 8 8 8 8 8 8 ...</a:t>
            </a:r>
          </a:p>
          <a:p>
            <a:pPr marL="0" indent="0">
              <a:buNone/>
            </a:pPr>
            <a:r>
              <a:rPr lang="en-US" sz="1100" b="1" dirty="0">
                <a:latin typeface="Courier New"/>
                <a:cs typeface="Courier New"/>
              </a:rPr>
              <a:t> $ </a:t>
            </a:r>
            <a:r>
              <a:rPr lang="en-US" sz="1100" b="1" dirty="0" err="1">
                <a:latin typeface="Courier New"/>
                <a:cs typeface="Courier New"/>
              </a:rPr>
              <a:t>veil_type</a:t>
            </a:r>
            <a:r>
              <a:rPr lang="en-US" sz="1100" b="1" dirty="0">
                <a:latin typeface="Courier New"/>
                <a:cs typeface="Courier New"/>
              </a:rPr>
              <a:t>               : Factor w/ 1 level "partial": 1 1 1 1 1 1 1 1 1 1 ...</a:t>
            </a:r>
          </a:p>
          <a:p>
            <a:pPr marL="0" indent="0">
              <a:buNone/>
            </a:pPr>
            <a:r>
              <a:rPr lang="en-US" sz="1100" b="1" dirty="0">
                <a:latin typeface="Courier New"/>
                <a:cs typeface="Courier New"/>
              </a:rPr>
              <a:t> $ </a:t>
            </a:r>
            <a:r>
              <a:rPr lang="en-US" sz="1100" b="1" dirty="0" err="1">
                <a:latin typeface="Courier New"/>
                <a:cs typeface="Courier New"/>
              </a:rPr>
              <a:t>veil_color</a:t>
            </a:r>
            <a:r>
              <a:rPr lang="en-US" sz="1100" b="1" dirty="0">
                <a:latin typeface="Courier New"/>
                <a:cs typeface="Courier New"/>
              </a:rPr>
              <a:t>              : Factor w/ 4 levels "</a:t>
            </a:r>
            <a:r>
              <a:rPr lang="en-US" sz="1100" b="1" dirty="0" err="1">
                <a:latin typeface="Courier New"/>
                <a:cs typeface="Courier New"/>
              </a:rPr>
              <a:t>brown","orange</a:t>
            </a:r>
            <a:r>
              <a:rPr lang="en-US" sz="1100" b="1" dirty="0">
                <a:latin typeface="Courier New"/>
                <a:cs typeface="Courier New"/>
              </a:rPr>
              <a:t>",..: 3 3 3 3 3 3 3 3 3 3 ...</a:t>
            </a:r>
          </a:p>
          <a:p>
            <a:pPr marL="0" indent="0">
              <a:buNone/>
            </a:pPr>
            <a:r>
              <a:rPr lang="en-US" sz="1100" b="1" dirty="0">
                <a:latin typeface="Courier New"/>
                <a:cs typeface="Courier New"/>
              </a:rPr>
              <a:t> $ </a:t>
            </a:r>
            <a:r>
              <a:rPr lang="en-US" sz="1100" b="1" dirty="0" err="1">
                <a:latin typeface="Courier New"/>
                <a:cs typeface="Courier New"/>
              </a:rPr>
              <a:t>ring_number</a:t>
            </a:r>
            <a:r>
              <a:rPr lang="en-US" sz="1100" b="1" dirty="0">
                <a:latin typeface="Courier New"/>
                <a:cs typeface="Courier New"/>
              </a:rPr>
              <a:t>             : Factor w/ 3 levels "</a:t>
            </a:r>
            <a:r>
              <a:rPr lang="en-US" sz="1100" b="1" dirty="0" err="1">
                <a:latin typeface="Courier New"/>
                <a:cs typeface="Courier New"/>
              </a:rPr>
              <a:t>none","one","two</a:t>
            </a:r>
            <a:r>
              <a:rPr lang="en-US" sz="1100" b="1" dirty="0">
                <a:latin typeface="Courier New"/>
                <a:cs typeface="Courier New"/>
              </a:rPr>
              <a:t>": 2 2 2 2 2 2 2 2 2 2 ...</a:t>
            </a:r>
          </a:p>
          <a:p>
            <a:pPr marL="0" indent="0">
              <a:buNone/>
            </a:pPr>
            <a:r>
              <a:rPr lang="en-US" sz="1100" b="1" dirty="0">
                <a:latin typeface="Courier New"/>
                <a:cs typeface="Courier New"/>
              </a:rPr>
              <a:t> $ </a:t>
            </a:r>
            <a:r>
              <a:rPr lang="en-US" sz="1100" b="1" dirty="0" err="1">
                <a:latin typeface="Courier New"/>
                <a:cs typeface="Courier New"/>
              </a:rPr>
              <a:t>ring_type</a:t>
            </a:r>
            <a:r>
              <a:rPr lang="en-US" sz="1100" b="1" dirty="0">
                <a:latin typeface="Courier New"/>
                <a:cs typeface="Courier New"/>
              </a:rPr>
              <a:t>               : Factor w/ 5 levels "</a:t>
            </a:r>
            <a:r>
              <a:rPr lang="en-US" sz="1100" b="1" dirty="0" err="1">
                <a:latin typeface="Courier New"/>
                <a:cs typeface="Courier New"/>
              </a:rPr>
              <a:t>evanescent","flaring</a:t>
            </a:r>
            <a:r>
              <a:rPr lang="en-US" sz="1100" b="1" dirty="0">
                <a:latin typeface="Courier New"/>
                <a:cs typeface="Courier New"/>
              </a:rPr>
              <a:t>",..: 5 5 5 5 1 5 5 5 5 5 ...</a:t>
            </a:r>
          </a:p>
          <a:p>
            <a:pPr marL="0" indent="0">
              <a:buNone/>
            </a:pPr>
            <a:r>
              <a:rPr lang="en-US" sz="1100" b="1" dirty="0">
                <a:latin typeface="Courier New"/>
                <a:cs typeface="Courier New"/>
              </a:rPr>
              <a:t> $ </a:t>
            </a:r>
            <a:r>
              <a:rPr lang="en-US" sz="1100" b="1" dirty="0" err="1">
                <a:latin typeface="Courier New"/>
                <a:cs typeface="Courier New"/>
              </a:rPr>
              <a:t>spore_print_color</a:t>
            </a:r>
            <a:r>
              <a:rPr lang="en-US" sz="1100" b="1" dirty="0">
                <a:latin typeface="Courier New"/>
                <a:cs typeface="Courier New"/>
              </a:rPr>
              <a:t>       : Factor w/ 9 levels "</a:t>
            </a:r>
            <a:r>
              <a:rPr lang="en-US" sz="1100" b="1" dirty="0" err="1">
                <a:latin typeface="Courier New"/>
                <a:cs typeface="Courier New"/>
              </a:rPr>
              <a:t>black","brown</a:t>
            </a:r>
            <a:r>
              <a:rPr lang="en-US" sz="1100" b="1" dirty="0">
                <a:latin typeface="Courier New"/>
                <a:cs typeface="Courier New"/>
              </a:rPr>
              <a:t>",..: 1 2 2 1 2 1 1 2 1 1 ...</a:t>
            </a:r>
          </a:p>
          <a:p>
            <a:pPr marL="0" indent="0">
              <a:buNone/>
            </a:pPr>
            <a:r>
              <a:rPr lang="en-US" sz="1100" b="1" dirty="0">
                <a:latin typeface="Courier New"/>
                <a:cs typeface="Courier New"/>
              </a:rPr>
              <a:t> $ population              : Factor w/ 6 levels "</a:t>
            </a:r>
            <a:r>
              <a:rPr lang="en-US" sz="1100" b="1" dirty="0" err="1">
                <a:latin typeface="Courier New"/>
                <a:cs typeface="Courier New"/>
              </a:rPr>
              <a:t>abundant","clustered</a:t>
            </a:r>
            <a:r>
              <a:rPr lang="en-US" sz="1100" b="1" dirty="0">
                <a:latin typeface="Courier New"/>
                <a:cs typeface="Courier New"/>
              </a:rPr>
              <a:t>",..: 4 3 3 4 1 3 3 4 5 4 ...</a:t>
            </a:r>
          </a:p>
          <a:p>
            <a:pPr marL="0" indent="0">
              <a:buNone/>
            </a:pPr>
            <a:r>
              <a:rPr lang="en-US" sz="1100" b="1" dirty="0">
                <a:latin typeface="Courier New"/>
                <a:cs typeface="Courier New"/>
              </a:rPr>
              <a:t> $ habitat                 : Factor w/ 7 levels "</a:t>
            </a:r>
            <a:r>
              <a:rPr lang="en-US" sz="1100" b="1" dirty="0" err="1">
                <a:latin typeface="Courier New"/>
                <a:cs typeface="Courier New"/>
              </a:rPr>
              <a:t>grasses","leaves</a:t>
            </a:r>
            <a:r>
              <a:rPr lang="en-US" sz="1100" b="1" dirty="0">
                <a:latin typeface="Courier New"/>
                <a:cs typeface="Courier New"/>
              </a:rPr>
              <a:t>",..: 5 1 3 5 1 1 3 3 1 3 ...</a:t>
            </a:r>
          </a:p>
        </p:txBody>
      </p:sp>
      <p:sp>
        <p:nvSpPr>
          <p:cNvPr id="7" name="Oval 6"/>
          <p:cNvSpPr/>
          <p:nvPr/>
        </p:nvSpPr>
        <p:spPr>
          <a:xfrm>
            <a:off x="457200" y="4519764"/>
            <a:ext cx="1555099" cy="37939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554366" y="4480344"/>
            <a:ext cx="1417275" cy="369332"/>
          </a:xfrm>
          <a:prstGeom prst="rect">
            <a:avLst/>
          </a:prstGeom>
          <a:noFill/>
        </p:spPr>
        <p:txBody>
          <a:bodyPr wrap="none" rtlCol="0">
            <a:spAutoFit/>
          </a:bodyPr>
          <a:lstStyle/>
          <a:p>
            <a:r>
              <a:rPr lang="en-US" dirty="0" smtClean="0">
                <a:solidFill>
                  <a:srgbClr val="FF0000"/>
                </a:solidFill>
              </a:rPr>
              <a:t>All the same!</a:t>
            </a:r>
            <a:endParaRPr lang="en-US" dirty="0">
              <a:solidFill>
                <a:srgbClr val="FF0000"/>
              </a:solidFill>
            </a:endParaRPr>
          </a:p>
        </p:txBody>
      </p:sp>
    </p:spTree>
    <p:extLst>
      <p:ext uri="{BB962C8B-B14F-4D97-AF65-F5344CB8AC3E}">
        <p14:creationId xmlns:p14="http://schemas.microsoft.com/office/powerpoint/2010/main" val="1739691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Training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&gt; mushroom_1R &lt;- </a:t>
            </a:r>
            <a:r>
              <a:rPr lang="en-US" dirty="0" err="1"/>
              <a:t>OneR</a:t>
            </a:r>
            <a:r>
              <a:rPr lang="en-US" dirty="0"/>
              <a:t>(type ~ ., data = mushrooms)</a:t>
            </a:r>
          </a:p>
          <a:p>
            <a:pPr marL="0" indent="0">
              <a:buNone/>
            </a:pPr>
            <a:r>
              <a:rPr lang="en-US" dirty="0"/>
              <a:t>&gt; mushroom_1R</a:t>
            </a:r>
          </a:p>
          <a:p>
            <a:pPr marL="0" indent="0">
              <a:buNone/>
            </a:pPr>
            <a:r>
              <a:rPr lang="en-US" dirty="0"/>
              <a:t>odor:</a:t>
            </a:r>
          </a:p>
          <a:p>
            <a:pPr marL="0" indent="0">
              <a:buNone/>
            </a:pPr>
            <a:r>
              <a:rPr lang="en-US" dirty="0"/>
              <a:t>	almond	-&gt; edible</a:t>
            </a:r>
          </a:p>
          <a:p>
            <a:pPr marL="0" indent="0">
              <a:buNone/>
            </a:pPr>
            <a:r>
              <a:rPr lang="en-US" dirty="0"/>
              <a:t>	anise	-&gt; edible</a:t>
            </a:r>
          </a:p>
          <a:p>
            <a:pPr marL="0" indent="0">
              <a:buNone/>
            </a:pPr>
            <a:r>
              <a:rPr lang="en-US" dirty="0"/>
              <a:t>	creosote	-&gt; poisonous</a:t>
            </a:r>
          </a:p>
          <a:p>
            <a:pPr marL="0" indent="0">
              <a:buNone/>
            </a:pPr>
            <a:r>
              <a:rPr lang="en-US" dirty="0"/>
              <a:t>	fishy	-&gt; poisonous</a:t>
            </a:r>
          </a:p>
          <a:p>
            <a:pPr marL="0" indent="0">
              <a:buNone/>
            </a:pPr>
            <a:r>
              <a:rPr lang="en-US" dirty="0"/>
              <a:t>	foul	-&gt; poisonous</a:t>
            </a:r>
          </a:p>
          <a:p>
            <a:pPr marL="0" indent="0">
              <a:buNone/>
            </a:pPr>
            <a:r>
              <a:rPr lang="en-US" dirty="0"/>
              <a:t>	musty	-&gt; poisonous</a:t>
            </a:r>
          </a:p>
          <a:p>
            <a:pPr marL="0" indent="0">
              <a:buNone/>
            </a:pPr>
            <a:r>
              <a:rPr lang="en-US" dirty="0"/>
              <a:t>	none	-&gt; edible</a:t>
            </a:r>
          </a:p>
          <a:p>
            <a:pPr marL="0" indent="0">
              <a:buNone/>
            </a:pPr>
            <a:r>
              <a:rPr lang="en-US" dirty="0"/>
              <a:t>	pungent	-&gt; poisonous</a:t>
            </a:r>
          </a:p>
          <a:p>
            <a:pPr marL="0" indent="0">
              <a:buNone/>
            </a:pPr>
            <a:r>
              <a:rPr lang="en-US" dirty="0"/>
              <a:t>	spicy	-&gt; poisonous</a:t>
            </a:r>
          </a:p>
          <a:p>
            <a:pPr marL="0" indent="0">
              <a:buNone/>
            </a:pPr>
            <a:r>
              <a:rPr lang="en-US" dirty="0"/>
              <a:t>(8004/8124 instances correct)</a:t>
            </a:r>
          </a:p>
        </p:txBody>
      </p:sp>
      <p:sp>
        <p:nvSpPr>
          <p:cNvPr id="4" name="TextBox 3"/>
          <p:cNvSpPr txBox="1"/>
          <p:nvPr/>
        </p:nvSpPr>
        <p:spPr>
          <a:xfrm>
            <a:off x="5360632" y="2061937"/>
            <a:ext cx="1277175" cy="369332"/>
          </a:xfrm>
          <a:prstGeom prst="rect">
            <a:avLst/>
          </a:prstGeom>
          <a:noFill/>
        </p:spPr>
        <p:txBody>
          <a:bodyPr wrap="none" rtlCol="0">
            <a:spAutoFit/>
          </a:bodyPr>
          <a:lstStyle/>
          <a:p>
            <a:r>
              <a:rPr lang="en-US" dirty="0" smtClean="0">
                <a:solidFill>
                  <a:srgbClr val="FF0000"/>
                </a:solidFill>
              </a:rPr>
              <a:t>No test set!</a:t>
            </a:r>
            <a:endParaRPr lang="en-US" dirty="0">
              <a:solidFill>
                <a:srgbClr val="FF0000"/>
              </a:solidFill>
            </a:endParaRPr>
          </a:p>
        </p:txBody>
      </p:sp>
    </p:spTree>
    <p:extLst>
      <p:ext uri="{BB962C8B-B14F-4D97-AF65-F5344CB8AC3E}">
        <p14:creationId xmlns:p14="http://schemas.microsoft.com/office/powerpoint/2010/main" val="785020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 Evaluating model performance</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b="1" dirty="0">
                <a:latin typeface="Courier New"/>
                <a:cs typeface="Courier New"/>
              </a:rPr>
              <a:t>&gt; summary(mushroom_1R)</a:t>
            </a:r>
          </a:p>
          <a:p>
            <a:pPr marL="0" indent="0">
              <a:buNone/>
            </a:pPr>
            <a:endParaRPr lang="en-US" b="1" dirty="0">
              <a:latin typeface="Courier New"/>
              <a:cs typeface="Courier New"/>
            </a:endParaRPr>
          </a:p>
          <a:p>
            <a:pPr marL="0" indent="0">
              <a:buNone/>
            </a:pPr>
            <a:r>
              <a:rPr lang="en-US" b="1" dirty="0">
                <a:latin typeface="Courier New"/>
                <a:cs typeface="Courier New"/>
              </a:rPr>
              <a:t>=== Summary ===</a:t>
            </a:r>
          </a:p>
          <a:p>
            <a:pPr marL="0" indent="0">
              <a:buNone/>
            </a:pPr>
            <a:endParaRPr lang="en-US" b="1" dirty="0">
              <a:latin typeface="Courier New"/>
              <a:cs typeface="Courier New"/>
            </a:endParaRPr>
          </a:p>
          <a:p>
            <a:pPr marL="0" indent="0">
              <a:buNone/>
            </a:pPr>
            <a:r>
              <a:rPr lang="en-US" b="1" dirty="0">
                <a:latin typeface="Courier New"/>
                <a:cs typeface="Courier New"/>
              </a:rPr>
              <a:t>Correctly Classified Instances        8004               98.5229 %</a:t>
            </a:r>
          </a:p>
          <a:p>
            <a:pPr marL="0" indent="0">
              <a:buNone/>
            </a:pPr>
            <a:r>
              <a:rPr lang="en-US" b="1" dirty="0">
                <a:latin typeface="Courier New"/>
                <a:cs typeface="Courier New"/>
              </a:rPr>
              <a:t>Incorrectly Classified Instances       120                1.4771 %</a:t>
            </a:r>
          </a:p>
          <a:p>
            <a:pPr marL="0" indent="0">
              <a:buNone/>
            </a:pPr>
            <a:r>
              <a:rPr lang="en-US" b="1" dirty="0">
                <a:latin typeface="Courier New"/>
                <a:cs typeface="Courier New"/>
              </a:rPr>
              <a:t>Kappa statistic                          0.9704</a:t>
            </a:r>
          </a:p>
          <a:p>
            <a:pPr marL="0" indent="0">
              <a:buNone/>
            </a:pPr>
            <a:r>
              <a:rPr lang="en-US" b="1" dirty="0">
                <a:latin typeface="Courier New"/>
                <a:cs typeface="Courier New"/>
              </a:rPr>
              <a:t>Mean absolute error                      0.0148</a:t>
            </a:r>
          </a:p>
          <a:p>
            <a:pPr marL="0" indent="0">
              <a:buNone/>
            </a:pPr>
            <a:r>
              <a:rPr lang="en-US" b="1" dirty="0">
                <a:latin typeface="Courier New"/>
                <a:cs typeface="Courier New"/>
              </a:rPr>
              <a:t>Root mean squared error                  0.1215</a:t>
            </a:r>
          </a:p>
          <a:p>
            <a:pPr marL="0" indent="0">
              <a:buNone/>
            </a:pPr>
            <a:r>
              <a:rPr lang="en-US" b="1" dirty="0">
                <a:latin typeface="Courier New"/>
                <a:cs typeface="Courier New"/>
              </a:rPr>
              <a:t>Relative absolute error                  2.958  %</a:t>
            </a:r>
          </a:p>
          <a:p>
            <a:pPr marL="0" indent="0">
              <a:buNone/>
            </a:pPr>
            <a:r>
              <a:rPr lang="en-US" b="1" dirty="0">
                <a:latin typeface="Courier New"/>
                <a:cs typeface="Courier New"/>
              </a:rPr>
              <a:t>Root relative squared error             24.323  %</a:t>
            </a:r>
          </a:p>
          <a:p>
            <a:pPr marL="0" indent="0">
              <a:buNone/>
            </a:pPr>
            <a:r>
              <a:rPr lang="en-US" b="1" dirty="0">
                <a:latin typeface="Courier New"/>
                <a:cs typeface="Courier New"/>
              </a:rPr>
              <a:t>Coverage of cases (0.95 level)          98.5229 %</a:t>
            </a:r>
          </a:p>
          <a:p>
            <a:pPr marL="0" indent="0">
              <a:buNone/>
            </a:pPr>
            <a:r>
              <a:rPr lang="en-US" b="1" dirty="0">
                <a:latin typeface="Courier New"/>
                <a:cs typeface="Courier New"/>
              </a:rPr>
              <a:t>Mean rel. region size (0.95 level)      50      %</a:t>
            </a:r>
          </a:p>
          <a:p>
            <a:pPr marL="0" indent="0">
              <a:buNone/>
            </a:pPr>
            <a:r>
              <a:rPr lang="en-US" b="1" dirty="0">
                <a:latin typeface="Courier New"/>
                <a:cs typeface="Courier New"/>
              </a:rPr>
              <a:t>Total Number of Instances             8124     </a:t>
            </a:r>
          </a:p>
          <a:p>
            <a:pPr marL="0" indent="0">
              <a:buNone/>
            </a:pPr>
            <a:endParaRPr lang="en-US" b="1" dirty="0">
              <a:latin typeface="Courier New"/>
              <a:cs typeface="Courier New"/>
            </a:endParaRPr>
          </a:p>
          <a:p>
            <a:pPr marL="0" indent="0">
              <a:buNone/>
            </a:pPr>
            <a:r>
              <a:rPr lang="en-US" b="1" dirty="0">
                <a:latin typeface="Courier New"/>
                <a:cs typeface="Courier New"/>
              </a:rPr>
              <a:t>=== Confusion Matrix ===</a:t>
            </a:r>
          </a:p>
          <a:p>
            <a:pPr marL="0" indent="0">
              <a:buNone/>
            </a:pPr>
            <a:endParaRPr lang="en-US" b="1" dirty="0">
              <a:latin typeface="Courier New"/>
              <a:cs typeface="Courier New"/>
            </a:endParaRPr>
          </a:p>
          <a:p>
            <a:pPr marL="0" indent="0">
              <a:buNone/>
            </a:pPr>
            <a:r>
              <a:rPr lang="en-US" b="1" dirty="0">
                <a:latin typeface="Courier New"/>
                <a:cs typeface="Courier New"/>
              </a:rPr>
              <a:t>    a    b   &lt;-- classified as</a:t>
            </a:r>
          </a:p>
          <a:p>
            <a:pPr marL="0" indent="0">
              <a:buNone/>
            </a:pPr>
            <a:r>
              <a:rPr lang="en-US" b="1" dirty="0">
                <a:latin typeface="Courier New"/>
                <a:cs typeface="Courier New"/>
              </a:rPr>
              <a:t> 4208    0 |    a = edible</a:t>
            </a:r>
          </a:p>
          <a:p>
            <a:pPr marL="0" indent="0">
              <a:buNone/>
            </a:pPr>
            <a:r>
              <a:rPr lang="en-US" b="1" dirty="0">
                <a:latin typeface="Courier New"/>
                <a:cs typeface="Courier New"/>
              </a:rPr>
              <a:t>  120 3796 |    b = poisonous</a:t>
            </a:r>
          </a:p>
        </p:txBody>
      </p:sp>
      <p:sp>
        <p:nvSpPr>
          <p:cNvPr id="4" name="Oval 3"/>
          <p:cNvSpPr/>
          <p:nvPr/>
        </p:nvSpPr>
        <p:spPr>
          <a:xfrm>
            <a:off x="1067478" y="5067320"/>
            <a:ext cx="664410" cy="37939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156553" y="5060908"/>
            <a:ext cx="1898326" cy="369332"/>
          </a:xfrm>
          <a:prstGeom prst="rect">
            <a:avLst/>
          </a:prstGeom>
          <a:noFill/>
        </p:spPr>
        <p:txBody>
          <a:bodyPr wrap="none" rtlCol="0">
            <a:spAutoFit/>
          </a:bodyPr>
          <a:lstStyle/>
          <a:p>
            <a:r>
              <a:rPr lang="en-US" dirty="0" smtClean="0">
                <a:solidFill>
                  <a:srgbClr val="FF0000"/>
                </a:solidFill>
              </a:rPr>
              <a:t>No false positives!</a:t>
            </a:r>
            <a:endParaRPr lang="en-US" dirty="0">
              <a:solidFill>
                <a:srgbClr val="FF0000"/>
              </a:solidFill>
            </a:endParaRPr>
          </a:p>
        </p:txBody>
      </p:sp>
    </p:spTree>
    <p:extLst>
      <p:ext uri="{BB962C8B-B14F-4D97-AF65-F5344CB8AC3E}">
        <p14:creationId xmlns:p14="http://schemas.microsoft.com/office/powerpoint/2010/main" val="4182735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 Improving model performance</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Try </a:t>
            </a:r>
            <a:r>
              <a:rPr lang="en-US" dirty="0" err="1" smtClean="0"/>
              <a:t>JRip</a:t>
            </a:r>
            <a:r>
              <a:rPr lang="en-US" dirty="0" smtClean="0"/>
              <a:t>:</a:t>
            </a:r>
          </a:p>
          <a:p>
            <a:pPr marL="0" indent="0">
              <a:buNone/>
            </a:pPr>
            <a:endParaRPr lang="en-US" dirty="0" smtClean="0"/>
          </a:p>
          <a:p>
            <a:pPr marL="0" indent="0">
              <a:buNone/>
            </a:pPr>
            <a:r>
              <a:rPr lang="en-US" dirty="0" smtClean="0"/>
              <a:t>&gt; </a:t>
            </a:r>
            <a:r>
              <a:rPr lang="en-US" dirty="0" err="1"/>
              <a:t>mushroom_JRip</a:t>
            </a:r>
            <a:r>
              <a:rPr lang="en-US" dirty="0"/>
              <a:t> &lt;- </a:t>
            </a:r>
            <a:r>
              <a:rPr lang="en-US" dirty="0" err="1"/>
              <a:t>JRip</a:t>
            </a:r>
            <a:r>
              <a:rPr lang="en-US" dirty="0"/>
              <a:t>(type ~ ., data = mushrooms)</a:t>
            </a:r>
          </a:p>
          <a:p>
            <a:pPr marL="0" indent="0">
              <a:buNone/>
            </a:pPr>
            <a:r>
              <a:rPr lang="en-US" dirty="0"/>
              <a:t>&gt; </a:t>
            </a:r>
            <a:r>
              <a:rPr lang="en-US" dirty="0" err="1"/>
              <a:t>mushroom_JRip</a:t>
            </a:r>
            <a:endParaRPr lang="en-US" dirty="0"/>
          </a:p>
          <a:p>
            <a:pPr marL="0" indent="0">
              <a:buNone/>
            </a:pPr>
            <a:r>
              <a:rPr lang="en-US" dirty="0"/>
              <a:t>JRIP rules:</a:t>
            </a:r>
          </a:p>
          <a:p>
            <a:pPr marL="0" indent="0">
              <a:buNone/>
            </a:pPr>
            <a:r>
              <a:rPr lang="en-US" dirty="0"/>
              <a:t>===========</a:t>
            </a:r>
          </a:p>
          <a:p>
            <a:pPr marL="0" indent="0">
              <a:buNone/>
            </a:pPr>
            <a:endParaRPr lang="en-US" dirty="0"/>
          </a:p>
          <a:p>
            <a:pPr marL="0" indent="0">
              <a:buNone/>
            </a:pPr>
            <a:r>
              <a:rPr lang="en-US" dirty="0"/>
              <a:t>(odor = foul) =&gt; type=poisonous (2160.0/0.0)</a:t>
            </a:r>
          </a:p>
          <a:p>
            <a:pPr marL="0" indent="0">
              <a:buNone/>
            </a:pPr>
            <a:r>
              <a:rPr lang="en-US" dirty="0"/>
              <a:t>(</a:t>
            </a:r>
            <a:r>
              <a:rPr lang="en-US" dirty="0" err="1"/>
              <a:t>gill_size</a:t>
            </a:r>
            <a:r>
              <a:rPr lang="en-US" dirty="0"/>
              <a:t> = narrow) and (</a:t>
            </a:r>
            <a:r>
              <a:rPr lang="en-US" dirty="0" err="1"/>
              <a:t>gill_color</a:t>
            </a:r>
            <a:r>
              <a:rPr lang="en-US" dirty="0"/>
              <a:t> = buff) =&gt; type=poisonous (1152.0/0.0)</a:t>
            </a:r>
          </a:p>
          <a:p>
            <a:pPr marL="0" indent="0">
              <a:buNone/>
            </a:pPr>
            <a:r>
              <a:rPr lang="en-US" dirty="0"/>
              <a:t>(</a:t>
            </a:r>
            <a:r>
              <a:rPr lang="en-US" dirty="0" err="1"/>
              <a:t>gill_size</a:t>
            </a:r>
            <a:r>
              <a:rPr lang="en-US" dirty="0"/>
              <a:t> = narrow) and (odor = pungent) =&gt; type=poisonous (256.0/0.0)</a:t>
            </a:r>
          </a:p>
          <a:p>
            <a:pPr marL="0" indent="0">
              <a:buNone/>
            </a:pPr>
            <a:r>
              <a:rPr lang="en-US" dirty="0"/>
              <a:t>(odor = creosote) =&gt; type=poisonous (192.0/0.0)</a:t>
            </a:r>
          </a:p>
          <a:p>
            <a:pPr marL="0" indent="0">
              <a:buNone/>
            </a:pPr>
            <a:r>
              <a:rPr lang="en-US" dirty="0"/>
              <a:t>(</a:t>
            </a:r>
            <a:r>
              <a:rPr lang="en-US" dirty="0" err="1"/>
              <a:t>spore_print_color</a:t>
            </a:r>
            <a:r>
              <a:rPr lang="en-US" dirty="0"/>
              <a:t> = green) =&gt; type=poisonous (72.0/0.0)</a:t>
            </a:r>
          </a:p>
          <a:p>
            <a:pPr marL="0" indent="0">
              <a:buNone/>
            </a:pPr>
            <a:r>
              <a:rPr lang="en-US" dirty="0"/>
              <a:t>(</a:t>
            </a:r>
            <a:r>
              <a:rPr lang="en-US" dirty="0" err="1"/>
              <a:t>stalk_surface_below_ring</a:t>
            </a:r>
            <a:r>
              <a:rPr lang="en-US" dirty="0"/>
              <a:t> = scaly) and (</a:t>
            </a:r>
            <a:r>
              <a:rPr lang="en-US" dirty="0" err="1"/>
              <a:t>stalk_surface_above_ring</a:t>
            </a:r>
            <a:r>
              <a:rPr lang="en-US" dirty="0"/>
              <a:t> = silky) =&gt; type=poisonous (68.0/0.0)</a:t>
            </a:r>
          </a:p>
          <a:p>
            <a:pPr marL="0" indent="0">
              <a:buNone/>
            </a:pPr>
            <a:r>
              <a:rPr lang="en-US" dirty="0"/>
              <a:t>(habitat = leaves) and (</a:t>
            </a:r>
            <a:r>
              <a:rPr lang="en-US" dirty="0" err="1"/>
              <a:t>cap_color</a:t>
            </a:r>
            <a:r>
              <a:rPr lang="en-US" dirty="0"/>
              <a:t> = white) =&gt; type=poisonous (8.0/0.0)</a:t>
            </a:r>
          </a:p>
          <a:p>
            <a:pPr marL="0" indent="0">
              <a:buNone/>
            </a:pPr>
            <a:r>
              <a:rPr lang="en-US" dirty="0"/>
              <a:t>(</a:t>
            </a:r>
            <a:r>
              <a:rPr lang="en-US" dirty="0" err="1"/>
              <a:t>stalk_color_above_ring</a:t>
            </a:r>
            <a:r>
              <a:rPr lang="en-US" dirty="0"/>
              <a:t> = yellow) =&gt; type=poisonous (8.0/0.0)</a:t>
            </a:r>
          </a:p>
          <a:p>
            <a:pPr marL="0" indent="0">
              <a:buNone/>
            </a:pPr>
            <a:r>
              <a:rPr lang="en-US" dirty="0"/>
              <a:t> =&gt; type=edible (4208.0/0.0)</a:t>
            </a:r>
          </a:p>
          <a:p>
            <a:pPr marL="0" indent="0">
              <a:buNone/>
            </a:pPr>
            <a:endParaRPr lang="en-US" dirty="0"/>
          </a:p>
          <a:p>
            <a:pPr marL="0" indent="0">
              <a:buNone/>
            </a:pPr>
            <a:r>
              <a:rPr lang="en-US" dirty="0"/>
              <a:t>Number of Rules : 9</a:t>
            </a:r>
          </a:p>
          <a:p>
            <a:pPr marL="0" indent="0">
              <a:buNone/>
            </a:pPr>
            <a:endParaRPr lang="en-US" dirty="0"/>
          </a:p>
        </p:txBody>
      </p:sp>
    </p:spTree>
    <p:extLst>
      <p:ext uri="{BB962C8B-B14F-4D97-AF65-F5344CB8AC3E}">
        <p14:creationId xmlns:p14="http://schemas.microsoft.com/office/powerpoint/2010/main" val="16644881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to summarize for humans:</a:t>
            </a:r>
            <a:endParaRPr lang="en-US" dirty="0"/>
          </a:p>
        </p:txBody>
      </p:sp>
      <p:pic>
        <p:nvPicPr>
          <p:cNvPr id="4" name="Picture 3"/>
          <p:cNvPicPr>
            <a:picLocks noChangeAspect="1"/>
          </p:cNvPicPr>
          <p:nvPr/>
        </p:nvPicPr>
        <p:blipFill>
          <a:blip r:embed="rId3"/>
          <a:stretch>
            <a:fillRect/>
          </a:stretch>
        </p:blipFill>
        <p:spPr>
          <a:xfrm>
            <a:off x="1853713" y="1934953"/>
            <a:ext cx="5778466" cy="3940914"/>
          </a:xfrm>
          <a:prstGeom prst="rect">
            <a:avLst/>
          </a:prstGeom>
        </p:spPr>
      </p:pic>
    </p:spTree>
    <p:extLst>
      <p:ext uri="{BB962C8B-B14F-4D97-AF65-F5344CB8AC3E}">
        <p14:creationId xmlns:p14="http://schemas.microsoft.com/office/powerpoint/2010/main" val="73349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partitioning</a:t>
            </a:r>
            <a:endParaRPr lang="en-US" dirty="0"/>
          </a:p>
        </p:txBody>
      </p:sp>
      <p:sp>
        <p:nvSpPr>
          <p:cNvPr id="3" name="Content Placeholder 2"/>
          <p:cNvSpPr>
            <a:spLocks noGrp="1"/>
          </p:cNvSpPr>
          <p:nvPr>
            <p:ph idx="1"/>
          </p:nvPr>
        </p:nvSpPr>
        <p:spPr/>
        <p:txBody>
          <a:bodyPr>
            <a:normAutofit/>
          </a:bodyPr>
          <a:lstStyle/>
          <a:p>
            <a:r>
              <a:rPr lang="en-US" sz="2800" dirty="0" smtClean="0"/>
              <a:t>Splits the data into smaller and smaller subsets</a:t>
            </a:r>
          </a:p>
          <a:p>
            <a:r>
              <a:rPr lang="en-US" sz="2800" dirty="0" smtClean="0"/>
              <a:t>Starts by picking the first feature to use for splitting.</a:t>
            </a:r>
          </a:p>
          <a:p>
            <a:r>
              <a:rPr lang="en-US" sz="2800" dirty="0" smtClean="0"/>
              <a:t>Stops at end of each branch when the class is determined, or we’re out of features.</a:t>
            </a:r>
          </a:p>
          <a:p>
            <a:endParaRPr lang="en-US" sz="2800" dirty="0"/>
          </a:p>
        </p:txBody>
      </p:sp>
      <p:pic>
        <p:nvPicPr>
          <p:cNvPr id="4" name="Picture 3"/>
          <p:cNvPicPr>
            <a:picLocks noChangeAspect="1"/>
          </p:cNvPicPr>
          <p:nvPr/>
        </p:nvPicPr>
        <p:blipFill>
          <a:blip r:embed="rId3"/>
          <a:stretch>
            <a:fillRect/>
          </a:stretch>
        </p:blipFill>
        <p:spPr>
          <a:xfrm>
            <a:off x="2443550" y="3834474"/>
            <a:ext cx="4442790" cy="2595215"/>
          </a:xfrm>
          <a:prstGeom prst="rect">
            <a:avLst/>
          </a:prstGeom>
        </p:spPr>
      </p:pic>
    </p:spTree>
    <p:extLst>
      <p:ext uri="{BB962C8B-B14F-4D97-AF65-F5344CB8AC3E}">
        <p14:creationId xmlns:p14="http://schemas.microsoft.com/office/powerpoint/2010/main" val="24825341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splits!</a:t>
            </a:r>
            <a:endParaRPr lang="en-US" dirty="0"/>
          </a:p>
        </p:txBody>
      </p:sp>
      <p:pic>
        <p:nvPicPr>
          <p:cNvPr id="4" name="Picture 3"/>
          <p:cNvPicPr>
            <a:picLocks noChangeAspect="1"/>
          </p:cNvPicPr>
          <p:nvPr/>
        </p:nvPicPr>
        <p:blipFill>
          <a:blip r:embed="rId3"/>
          <a:stretch>
            <a:fillRect/>
          </a:stretch>
        </p:blipFill>
        <p:spPr>
          <a:xfrm>
            <a:off x="0" y="1693084"/>
            <a:ext cx="4358573" cy="3267707"/>
          </a:xfrm>
          <a:prstGeom prst="rect">
            <a:avLst/>
          </a:prstGeom>
        </p:spPr>
      </p:pic>
      <p:pic>
        <p:nvPicPr>
          <p:cNvPr id="5" name="Picture 4"/>
          <p:cNvPicPr>
            <a:picLocks noChangeAspect="1"/>
          </p:cNvPicPr>
          <p:nvPr/>
        </p:nvPicPr>
        <p:blipFill>
          <a:blip r:embed="rId4"/>
          <a:stretch>
            <a:fillRect/>
          </a:stretch>
        </p:blipFill>
        <p:spPr>
          <a:xfrm>
            <a:off x="4676567" y="1797457"/>
            <a:ext cx="4259796" cy="3310602"/>
          </a:xfrm>
          <a:prstGeom prst="rect">
            <a:avLst/>
          </a:prstGeom>
        </p:spPr>
      </p:pic>
    </p:spTree>
    <p:extLst>
      <p:ext uri="{BB962C8B-B14F-4D97-AF65-F5344CB8AC3E}">
        <p14:creationId xmlns:p14="http://schemas.microsoft.com/office/powerpoint/2010/main" val="22812608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Axis-parallel splits</a:t>
            </a:r>
            <a:endParaRPr lang="en-US" dirty="0"/>
          </a:p>
        </p:txBody>
      </p:sp>
      <p:sp>
        <p:nvSpPr>
          <p:cNvPr id="3" name="Content Placeholder 2"/>
          <p:cNvSpPr>
            <a:spLocks noGrp="1"/>
          </p:cNvSpPr>
          <p:nvPr>
            <p:ph idx="1"/>
          </p:nvPr>
        </p:nvSpPr>
        <p:spPr/>
        <p:txBody>
          <a:bodyPr/>
          <a:lstStyle/>
          <a:p>
            <a:r>
              <a:rPr lang="en-US" dirty="0" smtClean="0"/>
              <a:t>Decision trees split data based on one criterion at a time.</a:t>
            </a:r>
          </a:p>
          <a:p>
            <a:pPr lvl="1"/>
            <a:r>
              <a:rPr lang="en-US" dirty="0" smtClean="0"/>
              <a:t>Maybe some combination would have worked better?</a:t>
            </a:r>
          </a:p>
          <a:p>
            <a:pPr lvl="1"/>
            <a:r>
              <a:rPr lang="en-US" dirty="0" smtClean="0"/>
              <a:t>Trade-off of A-list celebrities </a:t>
            </a:r>
            <a:r>
              <a:rPr lang="en-US" dirty="0" err="1" smtClean="0"/>
              <a:t>vs</a:t>
            </a:r>
            <a:r>
              <a:rPr lang="en-US" dirty="0" smtClean="0"/>
              <a:t> budget?</a:t>
            </a:r>
            <a:endParaRPr lang="en-US" dirty="0"/>
          </a:p>
        </p:txBody>
      </p:sp>
    </p:spTree>
    <p:extLst>
      <p:ext uri="{BB962C8B-B14F-4D97-AF65-F5344CB8AC3E}">
        <p14:creationId xmlns:p14="http://schemas.microsoft.com/office/powerpoint/2010/main" val="2731267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97198010"/>
              </p:ext>
            </p:extLst>
          </p:nvPr>
        </p:nvGraphicFramePr>
        <p:xfrm>
          <a:off x="455868" y="753640"/>
          <a:ext cx="8229600" cy="530859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Strengths</a:t>
                      </a:r>
                      <a:endParaRPr lang="en-US" dirty="0"/>
                    </a:p>
                  </a:txBody>
                  <a:tcPr/>
                </a:tc>
                <a:tc>
                  <a:txBody>
                    <a:bodyPr/>
                    <a:lstStyle/>
                    <a:p>
                      <a:r>
                        <a:rPr lang="en-US" dirty="0" smtClean="0"/>
                        <a:t>Weaknesses</a:t>
                      </a:r>
                      <a:endParaRPr lang="en-US" dirty="0"/>
                    </a:p>
                  </a:txBody>
                  <a:tcPr/>
                </a:tc>
              </a:tr>
              <a:tr h="370840">
                <a:tc>
                  <a:txBody>
                    <a:bodyPr/>
                    <a:lstStyle/>
                    <a:p>
                      <a:r>
                        <a:rPr lang="en-US" dirty="0" smtClean="0"/>
                        <a:t>An all-purpose classifier that does well on most problems.</a:t>
                      </a:r>
                      <a:endParaRPr lang="en-US" dirty="0"/>
                    </a:p>
                  </a:txBody>
                  <a:tcPr/>
                </a:tc>
                <a:tc>
                  <a:txBody>
                    <a:bodyPr/>
                    <a:lstStyle/>
                    <a:p>
                      <a:r>
                        <a:rPr lang="en-US" dirty="0" smtClean="0"/>
                        <a:t>Decision tree models are often biased toward</a:t>
                      </a:r>
                      <a:r>
                        <a:rPr lang="en-US" baseline="0" dirty="0" smtClean="0"/>
                        <a:t> splits on features having a large number of levels.</a:t>
                      </a:r>
                      <a:endParaRPr lang="en-US" dirty="0"/>
                    </a:p>
                  </a:txBody>
                  <a:tcPr/>
                </a:tc>
              </a:tr>
              <a:tr h="370840">
                <a:tc>
                  <a:txBody>
                    <a:bodyPr/>
                    <a:lstStyle/>
                    <a:p>
                      <a:r>
                        <a:rPr lang="en-US" dirty="0" smtClean="0"/>
                        <a:t>Highly-automatic</a:t>
                      </a:r>
                      <a:r>
                        <a:rPr lang="en-US" baseline="0" dirty="0" smtClean="0"/>
                        <a:t> learning process can handle numeric or nominal features, missing data.</a:t>
                      </a:r>
                      <a:endParaRPr lang="en-US" dirty="0"/>
                    </a:p>
                  </a:txBody>
                  <a:tcPr/>
                </a:tc>
                <a:tc>
                  <a:txBody>
                    <a:bodyPr/>
                    <a:lstStyle/>
                    <a:p>
                      <a:r>
                        <a:rPr lang="en-US" dirty="0" smtClean="0"/>
                        <a:t>It is easy to </a:t>
                      </a:r>
                      <a:r>
                        <a:rPr lang="en-US" dirty="0" err="1" smtClean="0"/>
                        <a:t>overfit</a:t>
                      </a:r>
                      <a:r>
                        <a:rPr lang="en-US" dirty="0" smtClean="0"/>
                        <a:t> or </a:t>
                      </a:r>
                      <a:r>
                        <a:rPr lang="en-US" dirty="0" err="1" smtClean="0"/>
                        <a:t>underfit</a:t>
                      </a:r>
                      <a:r>
                        <a:rPr lang="en-US" dirty="0" smtClean="0"/>
                        <a:t> the model.</a:t>
                      </a:r>
                      <a:endParaRPr lang="en-US" dirty="0"/>
                    </a:p>
                  </a:txBody>
                  <a:tcPr/>
                </a:tc>
              </a:tr>
              <a:tr h="370840">
                <a:tc>
                  <a:txBody>
                    <a:bodyPr/>
                    <a:lstStyle/>
                    <a:p>
                      <a:r>
                        <a:rPr lang="en-US" dirty="0" smtClean="0"/>
                        <a:t>Uses only the most important features.</a:t>
                      </a:r>
                    </a:p>
                  </a:txBody>
                  <a:tcPr/>
                </a:tc>
                <a:tc>
                  <a:txBody>
                    <a:bodyPr/>
                    <a:lstStyle/>
                    <a:p>
                      <a:r>
                        <a:rPr lang="en-US" dirty="0" smtClean="0"/>
                        <a:t>Can have trouble modeling some relationships due to reliance on axis-parallel splits.</a:t>
                      </a:r>
                      <a:endParaRPr lang="en-US" dirty="0"/>
                    </a:p>
                  </a:txBody>
                  <a:tcPr/>
                </a:tc>
              </a:tr>
              <a:tr h="370840">
                <a:tc>
                  <a:txBody>
                    <a:bodyPr/>
                    <a:lstStyle/>
                    <a:p>
                      <a:r>
                        <a:rPr lang="en-US" dirty="0" smtClean="0"/>
                        <a:t>Can be used on data with relatively few training examples</a:t>
                      </a:r>
                      <a:r>
                        <a:rPr lang="en-US" baseline="0" dirty="0" smtClean="0"/>
                        <a:t> or a very large number.</a:t>
                      </a:r>
                      <a:endParaRPr lang="en-US" dirty="0"/>
                    </a:p>
                  </a:txBody>
                  <a:tcPr/>
                </a:tc>
                <a:tc>
                  <a:txBody>
                    <a:bodyPr/>
                    <a:lstStyle/>
                    <a:p>
                      <a:r>
                        <a:rPr lang="en-US" dirty="0" smtClean="0"/>
                        <a:t>Small</a:t>
                      </a:r>
                      <a:r>
                        <a:rPr lang="en-US" baseline="0" dirty="0" smtClean="0"/>
                        <a:t> changes in training data can result in large changes for decision logic.</a:t>
                      </a:r>
                      <a:endParaRPr lang="en-US" dirty="0"/>
                    </a:p>
                  </a:txBody>
                  <a:tcPr/>
                </a:tc>
              </a:tr>
              <a:tr h="370840">
                <a:tc>
                  <a:txBody>
                    <a:bodyPr/>
                    <a:lstStyle/>
                    <a:p>
                      <a:r>
                        <a:rPr lang="en-US" dirty="0" smtClean="0"/>
                        <a:t>Results in a model that can be interpreted without a mathematical background</a:t>
                      </a:r>
                      <a:r>
                        <a:rPr lang="en-US" baseline="0" dirty="0" smtClean="0"/>
                        <a:t> (for relatively small trees).</a:t>
                      </a:r>
                      <a:endParaRPr lang="en-US" dirty="0"/>
                    </a:p>
                  </a:txBody>
                  <a:tcPr/>
                </a:tc>
                <a:tc>
                  <a:txBody>
                    <a:bodyPr/>
                    <a:lstStyle/>
                    <a:p>
                      <a:r>
                        <a:rPr lang="en-US" dirty="0" smtClean="0"/>
                        <a:t>Large trees can be difficult to interpret and</a:t>
                      </a:r>
                      <a:r>
                        <a:rPr lang="en-US" baseline="0" dirty="0" smtClean="0"/>
                        <a:t> the decisions they make may seem counterintuitive.</a:t>
                      </a:r>
                      <a:endParaRPr lang="en-US" dirty="0"/>
                    </a:p>
                  </a:txBody>
                  <a:tcPr/>
                </a:tc>
              </a:tr>
              <a:tr h="370840">
                <a:tc>
                  <a:txBody>
                    <a:bodyPr/>
                    <a:lstStyle/>
                    <a:p>
                      <a:r>
                        <a:rPr lang="en-US" dirty="0" smtClean="0"/>
                        <a:t>More efficient than other complex models.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98531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best split</a:t>
            </a:r>
            <a:endParaRPr lang="en-US" dirty="0"/>
          </a:p>
        </p:txBody>
      </p:sp>
      <p:sp>
        <p:nvSpPr>
          <p:cNvPr id="3" name="Content Placeholder 2"/>
          <p:cNvSpPr>
            <a:spLocks noGrp="1"/>
          </p:cNvSpPr>
          <p:nvPr>
            <p:ph idx="1"/>
          </p:nvPr>
        </p:nvSpPr>
        <p:spPr/>
        <p:txBody>
          <a:bodyPr>
            <a:normAutofit lnSpcReduction="10000"/>
          </a:bodyPr>
          <a:lstStyle/>
          <a:p>
            <a:r>
              <a:rPr lang="en-US" dirty="0" smtClean="0"/>
              <a:t>Use “entropy” for measuring purity.</a:t>
            </a:r>
          </a:p>
          <a:p>
            <a:pPr lvl="1"/>
            <a:r>
              <a:rPr lang="en-US" dirty="0" smtClean="0"/>
              <a:t>Indicate how mixed the class values are.</a:t>
            </a:r>
          </a:p>
          <a:p>
            <a:pPr lvl="1"/>
            <a:r>
              <a:rPr lang="en-US" dirty="0" smtClean="0"/>
              <a:t>0 means completely homogenous.</a:t>
            </a:r>
          </a:p>
          <a:p>
            <a:pPr lvl="1"/>
            <a:r>
              <a:rPr lang="en-US" dirty="0" smtClean="0"/>
              <a:t>1 means maximum disorder.</a:t>
            </a:r>
          </a:p>
          <a:p>
            <a:pPr lvl="1"/>
            <a:endParaRPr lang="en-US" dirty="0"/>
          </a:p>
          <a:p>
            <a:pPr lvl="1"/>
            <a:endParaRPr lang="en-US" dirty="0" smtClean="0"/>
          </a:p>
          <a:p>
            <a:pPr lvl="1"/>
            <a:endParaRPr lang="en-US" dirty="0"/>
          </a:p>
          <a:p>
            <a:pPr lvl="1"/>
            <a:r>
              <a:rPr lang="en-US" dirty="0" smtClean="0"/>
              <a:t>Sum over the class levels.</a:t>
            </a:r>
          </a:p>
          <a:p>
            <a:pPr lvl="1"/>
            <a:r>
              <a:rPr lang="en-US" i="1" dirty="0" smtClean="0"/>
              <a:t>p</a:t>
            </a:r>
            <a:r>
              <a:rPr lang="en-US" i="1" baseline="-25000" dirty="0" smtClean="0"/>
              <a:t>i</a:t>
            </a:r>
            <a:r>
              <a:rPr lang="en-US" dirty="0" smtClean="0"/>
              <a:t> is proportion of values falling into class level </a:t>
            </a:r>
            <a:r>
              <a:rPr lang="en-US" i="1" dirty="0" err="1" smtClean="0"/>
              <a:t>i</a:t>
            </a:r>
            <a:r>
              <a:rPr lang="en-US" dirty="0" smtClean="0"/>
              <a:t>.</a:t>
            </a:r>
            <a:endParaRPr lang="en-US" dirty="0"/>
          </a:p>
        </p:txBody>
      </p:sp>
      <p:pic>
        <p:nvPicPr>
          <p:cNvPr id="5" name="Picture 4" descr="entropycalc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142" y="3832569"/>
            <a:ext cx="3249168" cy="1036320"/>
          </a:xfrm>
          <a:prstGeom prst="rect">
            <a:avLst/>
          </a:prstGeom>
        </p:spPr>
      </p:pic>
    </p:spTree>
    <p:extLst>
      <p:ext uri="{BB962C8B-B14F-4D97-AF65-F5344CB8AC3E}">
        <p14:creationId xmlns:p14="http://schemas.microsoft.com/office/powerpoint/2010/main" val="59695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example</a:t>
            </a:r>
            <a:endParaRPr lang="en-US" dirty="0"/>
          </a:p>
        </p:txBody>
      </p:sp>
      <p:sp>
        <p:nvSpPr>
          <p:cNvPr id="3" name="Content Placeholder 2"/>
          <p:cNvSpPr>
            <a:spLocks noGrp="1"/>
          </p:cNvSpPr>
          <p:nvPr>
            <p:ph idx="1"/>
          </p:nvPr>
        </p:nvSpPr>
        <p:spPr/>
        <p:txBody>
          <a:bodyPr/>
          <a:lstStyle/>
          <a:p>
            <a:r>
              <a:rPr lang="en-US" dirty="0" smtClean="0"/>
              <a:t>A partition of data with two classes:</a:t>
            </a:r>
          </a:p>
          <a:p>
            <a:pPr lvl="1"/>
            <a:r>
              <a:rPr lang="en-US" dirty="0" smtClean="0"/>
              <a:t>Red is 60%</a:t>
            </a:r>
          </a:p>
          <a:p>
            <a:pPr lvl="1"/>
            <a:r>
              <a:rPr lang="en-US" dirty="0" smtClean="0"/>
              <a:t>White is 40%</a:t>
            </a:r>
          </a:p>
          <a:p>
            <a:r>
              <a:rPr lang="en-US" dirty="0" smtClean="0"/>
              <a:t>Entropy is:</a:t>
            </a:r>
          </a:p>
          <a:p>
            <a:pPr marL="457200" lvl="1" indent="0">
              <a:buNone/>
            </a:pPr>
            <a:r>
              <a:rPr lang="en-US" dirty="0" smtClean="0"/>
              <a:t>-0.60 * log2(0.60)  -0.40 * log2(0.40)</a:t>
            </a:r>
          </a:p>
          <a:p>
            <a:pPr marL="457200" lvl="1" indent="0">
              <a:buNone/>
            </a:pPr>
            <a:r>
              <a:rPr lang="en-US" dirty="0" smtClean="0"/>
              <a:t>= 0.97.</a:t>
            </a:r>
            <a:endParaRPr lang="en-US" dirty="0"/>
          </a:p>
        </p:txBody>
      </p:sp>
      <p:sp>
        <p:nvSpPr>
          <p:cNvPr id="4" name="TextBox 3"/>
          <p:cNvSpPr txBox="1"/>
          <p:nvPr/>
        </p:nvSpPr>
        <p:spPr>
          <a:xfrm>
            <a:off x="2608894" y="5011039"/>
            <a:ext cx="6198181" cy="400110"/>
          </a:xfrm>
          <a:prstGeom prst="rect">
            <a:avLst/>
          </a:prstGeom>
          <a:noFill/>
        </p:spPr>
        <p:txBody>
          <a:bodyPr wrap="none" rtlCol="0">
            <a:spAutoFit/>
          </a:bodyPr>
          <a:lstStyle/>
          <a:p>
            <a:r>
              <a:rPr lang="en-US" sz="2000" dirty="0" smtClean="0">
                <a:solidFill>
                  <a:srgbClr val="FF0000"/>
                </a:solidFill>
              </a:rPr>
              <a:t>If this had been a 50/50 split, entropy would have been 1.</a:t>
            </a:r>
            <a:endParaRPr lang="en-US" sz="2000" dirty="0">
              <a:solidFill>
                <a:srgbClr val="FF0000"/>
              </a:solidFill>
            </a:endParaRPr>
          </a:p>
        </p:txBody>
      </p:sp>
    </p:spTree>
    <p:extLst>
      <p:ext uri="{BB962C8B-B14F-4D97-AF65-F5344CB8AC3E}">
        <p14:creationId xmlns:p14="http://schemas.microsoft.com/office/powerpoint/2010/main" val="170127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1295</TotalTime>
  <Words>3690</Words>
  <Application>Microsoft Macintosh PowerPoint</Application>
  <PresentationFormat>On-screen Show (4:3)</PresentationFormat>
  <Paragraphs>472</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Classification using decision trees &amp; rules Lantz Ch 5</vt:lpstr>
      <vt:lpstr>Decision trees</vt:lpstr>
      <vt:lpstr>A major branch of machine learning</vt:lpstr>
      <vt:lpstr>Recursive partitioning</vt:lpstr>
      <vt:lpstr>The splits!</vt:lpstr>
      <vt:lpstr>Axis-parallel splits</vt:lpstr>
      <vt:lpstr>PowerPoint Presentation</vt:lpstr>
      <vt:lpstr>Choosing the best split</vt:lpstr>
      <vt:lpstr>Entropy example</vt:lpstr>
      <vt:lpstr>This comes out of Information Theory</vt:lpstr>
      <vt:lpstr>How it works</vt:lpstr>
      <vt:lpstr>In pseudocode</vt:lpstr>
      <vt:lpstr>Pruning</vt:lpstr>
      <vt:lpstr>Major goals of decision trees</vt:lpstr>
      <vt:lpstr>Or,</vt:lpstr>
      <vt:lpstr>Lantz’s example – risky bank loans</vt:lpstr>
      <vt:lpstr>2 - Investigate the data</vt:lpstr>
      <vt:lpstr>Randomize the data examples!</vt:lpstr>
      <vt:lpstr>Split into training and testing sets</vt:lpstr>
      <vt:lpstr>3 – Train a model on the data</vt:lpstr>
      <vt:lpstr>Training results</vt:lpstr>
      <vt:lpstr>Relook at the data!</vt:lpstr>
      <vt:lpstr>More training results</vt:lpstr>
      <vt:lpstr>4 – Evaluate model performance</vt:lpstr>
      <vt:lpstr>5 – Improving model performance</vt:lpstr>
      <vt:lpstr>Gives some improvement</vt:lpstr>
      <vt:lpstr>A theoretical note…</vt:lpstr>
      <vt:lpstr>New angle –  Make some errors more costly!</vt:lpstr>
      <vt:lpstr>How does this one work out?</vt:lpstr>
      <vt:lpstr>It yields “confusion matrix” of…</vt:lpstr>
      <vt:lpstr>New topic – Classification Rules</vt:lpstr>
      <vt:lpstr>Carving up the animal kingdom</vt:lpstr>
      <vt:lpstr>Keep perfecting it what’s left…</vt:lpstr>
      <vt:lpstr>The RIPPER algorithm</vt:lpstr>
      <vt:lpstr>Example – Identifying mushrooms</vt:lpstr>
      <vt:lpstr>3 - Training</vt:lpstr>
      <vt:lpstr>4 – Evaluating model performance</vt:lpstr>
      <vt:lpstr>5 – Improving model performance</vt:lpstr>
      <vt:lpstr>Easy to summarize for humans:</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Understanding Data</dc:title>
  <dc:creator>Steve Chenoweth</dc:creator>
  <cp:lastModifiedBy>Steve Chenoweth</cp:lastModifiedBy>
  <cp:revision>113</cp:revision>
  <dcterms:created xsi:type="dcterms:W3CDTF">2014-12-02T16:25:50Z</dcterms:created>
  <dcterms:modified xsi:type="dcterms:W3CDTF">2014-12-16T16:21:35Z</dcterms:modified>
</cp:coreProperties>
</file>